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4"/>
  </p:notesMasterIdLst>
  <p:sldIdLst>
    <p:sldId id="256" r:id="rId2"/>
    <p:sldId id="2051" r:id="rId3"/>
    <p:sldId id="2052" r:id="rId4"/>
    <p:sldId id="2053" r:id="rId5"/>
    <p:sldId id="261" r:id="rId6"/>
    <p:sldId id="2054" r:id="rId7"/>
    <p:sldId id="2056" r:id="rId8"/>
    <p:sldId id="2057" r:id="rId9"/>
    <p:sldId id="2058" r:id="rId10"/>
    <p:sldId id="2059" r:id="rId11"/>
    <p:sldId id="2060" r:id="rId12"/>
    <p:sldId id="2061" r:id="rId13"/>
    <p:sldId id="2062" r:id="rId14"/>
    <p:sldId id="2064" r:id="rId15"/>
    <p:sldId id="2065" r:id="rId16"/>
    <p:sldId id="2063" r:id="rId17"/>
    <p:sldId id="2066" r:id="rId18"/>
    <p:sldId id="2067" r:id="rId19"/>
    <p:sldId id="2069" r:id="rId20"/>
    <p:sldId id="2071" r:id="rId21"/>
    <p:sldId id="257" r:id="rId22"/>
    <p:sldId id="2072" r:id="rId23"/>
    <p:sldId id="2070" r:id="rId24"/>
    <p:sldId id="2068" r:id="rId25"/>
    <p:sldId id="2073" r:id="rId26"/>
    <p:sldId id="2074" r:id="rId27"/>
    <p:sldId id="2075" r:id="rId28"/>
    <p:sldId id="2076" r:id="rId29"/>
    <p:sldId id="2081" r:id="rId30"/>
    <p:sldId id="2082" r:id="rId31"/>
    <p:sldId id="2083" r:id="rId32"/>
    <p:sldId id="2084" r:id="rId33"/>
    <p:sldId id="2077" r:id="rId34"/>
    <p:sldId id="2190" r:id="rId35"/>
    <p:sldId id="2191" r:id="rId36"/>
    <p:sldId id="2192" r:id="rId37"/>
    <p:sldId id="2193" r:id="rId38"/>
    <p:sldId id="2194" r:id="rId39"/>
    <p:sldId id="2195" r:id="rId40"/>
    <p:sldId id="2196" r:id="rId41"/>
    <p:sldId id="2197" r:id="rId42"/>
    <p:sldId id="2085" r:id="rId43"/>
    <p:sldId id="2086" r:id="rId44"/>
    <p:sldId id="2087" r:id="rId45"/>
    <p:sldId id="259" r:id="rId46"/>
    <p:sldId id="260" r:id="rId47"/>
    <p:sldId id="2088" r:id="rId48"/>
    <p:sldId id="262" r:id="rId49"/>
    <p:sldId id="263" r:id="rId50"/>
    <p:sldId id="2182" r:id="rId51"/>
    <p:sldId id="2183" r:id="rId52"/>
    <p:sldId id="2184" r:id="rId53"/>
    <p:sldId id="2185" r:id="rId54"/>
    <p:sldId id="2186" r:id="rId55"/>
    <p:sldId id="2187" r:id="rId56"/>
    <p:sldId id="2188" r:id="rId57"/>
    <p:sldId id="2189" r:id="rId58"/>
    <p:sldId id="2175" r:id="rId59"/>
    <p:sldId id="2176" r:id="rId60"/>
    <p:sldId id="2177" r:id="rId61"/>
    <p:sldId id="2178" r:id="rId62"/>
    <p:sldId id="2179" r:id="rId63"/>
    <p:sldId id="2180" r:id="rId64"/>
    <p:sldId id="2181" r:id="rId65"/>
    <p:sldId id="2167" r:id="rId66"/>
    <p:sldId id="2168" r:id="rId67"/>
    <p:sldId id="2169" r:id="rId68"/>
    <p:sldId id="2170" r:id="rId69"/>
    <p:sldId id="2171" r:id="rId70"/>
    <p:sldId id="2172" r:id="rId71"/>
    <p:sldId id="2173" r:id="rId72"/>
    <p:sldId id="2174" r:id="rId73"/>
    <p:sldId id="2120" r:id="rId74"/>
    <p:sldId id="2121" r:id="rId75"/>
    <p:sldId id="2122" r:id="rId76"/>
    <p:sldId id="2123" r:id="rId77"/>
    <p:sldId id="2124" r:id="rId78"/>
    <p:sldId id="2125" r:id="rId79"/>
    <p:sldId id="2126" r:id="rId80"/>
    <p:sldId id="2127" r:id="rId81"/>
    <p:sldId id="2128" r:id="rId82"/>
    <p:sldId id="2129" r:id="rId83"/>
    <p:sldId id="2130" r:id="rId84"/>
    <p:sldId id="2131" r:id="rId85"/>
    <p:sldId id="2132" r:id="rId86"/>
    <p:sldId id="2133" r:id="rId87"/>
    <p:sldId id="2134" r:id="rId88"/>
    <p:sldId id="2135" r:id="rId89"/>
    <p:sldId id="2136" r:id="rId90"/>
    <p:sldId id="2137" r:id="rId91"/>
    <p:sldId id="2138" r:id="rId92"/>
    <p:sldId id="2139" r:id="rId93"/>
    <p:sldId id="2140" r:id="rId94"/>
    <p:sldId id="2141" r:id="rId95"/>
    <p:sldId id="2142" r:id="rId96"/>
    <p:sldId id="2143" r:id="rId97"/>
    <p:sldId id="2144" r:id="rId98"/>
    <p:sldId id="2145" r:id="rId99"/>
    <p:sldId id="2146" r:id="rId100"/>
    <p:sldId id="2147" r:id="rId101"/>
    <p:sldId id="2148" r:id="rId102"/>
    <p:sldId id="2149" r:id="rId103"/>
    <p:sldId id="2150" r:id="rId104"/>
    <p:sldId id="2151" r:id="rId105"/>
    <p:sldId id="2152" r:id="rId106"/>
    <p:sldId id="2153" r:id="rId107"/>
    <p:sldId id="2154" r:id="rId108"/>
    <p:sldId id="2155" r:id="rId109"/>
    <p:sldId id="2156" r:id="rId110"/>
    <p:sldId id="2157" r:id="rId111"/>
    <p:sldId id="2158" r:id="rId112"/>
    <p:sldId id="264" r:id="rId113"/>
    <p:sldId id="2159" r:id="rId114"/>
    <p:sldId id="2160" r:id="rId115"/>
    <p:sldId id="2161" r:id="rId116"/>
    <p:sldId id="2162" r:id="rId117"/>
    <p:sldId id="2163" r:id="rId118"/>
    <p:sldId id="2164" r:id="rId119"/>
    <p:sldId id="2165" r:id="rId120"/>
    <p:sldId id="2166" r:id="rId121"/>
    <p:sldId id="406" r:id="rId122"/>
    <p:sldId id="258" r:id="rId1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F3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4660"/>
  </p:normalViewPr>
  <p:slideViewPr>
    <p:cSldViewPr snapToGrid="0">
      <p:cViewPr varScale="1">
        <p:scale>
          <a:sx n="43" d="100"/>
          <a:sy n="43" d="100"/>
        </p:scale>
        <p:origin x="54" y="1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007FA5-B858-4B4F-A556-5D397DD59DFA}" type="doc">
      <dgm:prSet loTypeId="urn:microsoft.com/office/officeart/2018/2/layout/IconCircleList" loCatId="icon" qsTypeId="urn:microsoft.com/office/officeart/2005/8/quickstyle/simple1" qsCatId="simple" csTypeId="urn:microsoft.com/office/officeart/2018/5/colors/Iconchunking_neutralbg_accent2_2" csCatId="accent2" phldr="1"/>
      <dgm:spPr/>
      <dgm:t>
        <a:bodyPr/>
        <a:lstStyle/>
        <a:p>
          <a:endParaRPr lang="en-US"/>
        </a:p>
      </dgm:t>
    </dgm:pt>
    <dgm:pt modelId="{5D051F9E-D388-467B-9083-9DADDD5D01B2}">
      <dgm:prSet/>
      <dgm:spPr/>
      <dgm:t>
        <a:bodyPr/>
        <a:lstStyle/>
        <a:p>
          <a:r>
            <a:rPr lang="en-GB"/>
            <a:t>Data Cleaning</a:t>
          </a:r>
          <a:endParaRPr lang="en-US"/>
        </a:p>
      </dgm:t>
    </dgm:pt>
    <dgm:pt modelId="{B5704451-8B00-4D81-AC80-4E1A41652E68}" type="parTrans" cxnId="{D7A8A0D4-1AB8-429B-A919-31D251EC15E5}">
      <dgm:prSet/>
      <dgm:spPr/>
      <dgm:t>
        <a:bodyPr/>
        <a:lstStyle/>
        <a:p>
          <a:endParaRPr lang="en-US"/>
        </a:p>
      </dgm:t>
    </dgm:pt>
    <dgm:pt modelId="{6D0637A5-5F0A-4B3C-9DC5-B6FA9D6DD3E0}" type="sibTrans" cxnId="{D7A8A0D4-1AB8-429B-A919-31D251EC15E5}">
      <dgm:prSet/>
      <dgm:spPr/>
      <dgm:t>
        <a:bodyPr/>
        <a:lstStyle/>
        <a:p>
          <a:endParaRPr lang="en-US"/>
        </a:p>
      </dgm:t>
    </dgm:pt>
    <dgm:pt modelId="{8541CB36-B499-4090-92BD-9A0C1272B88D}">
      <dgm:prSet/>
      <dgm:spPr/>
      <dgm:t>
        <a:bodyPr/>
        <a:lstStyle/>
        <a:p>
          <a:r>
            <a:rPr lang="en-GB"/>
            <a:t>Data Transformation</a:t>
          </a:r>
          <a:endParaRPr lang="en-US"/>
        </a:p>
      </dgm:t>
    </dgm:pt>
    <dgm:pt modelId="{E4137ECC-3146-40CD-9D3C-823DFEB53697}" type="parTrans" cxnId="{066661E9-DBB1-474B-BF0F-8AFC1F6F9F08}">
      <dgm:prSet/>
      <dgm:spPr/>
      <dgm:t>
        <a:bodyPr/>
        <a:lstStyle/>
        <a:p>
          <a:endParaRPr lang="en-US"/>
        </a:p>
      </dgm:t>
    </dgm:pt>
    <dgm:pt modelId="{1B178568-EFA0-4D5A-9E47-AB27D46A60B6}" type="sibTrans" cxnId="{066661E9-DBB1-474B-BF0F-8AFC1F6F9F08}">
      <dgm:prSet/>
      <dgm:spPr/>
      <dgm:t>
        <a:bodyPr/>
        <a:lstStyle/>
        <a:p>
          <a:endParaRPr lang="en-US"/>
        </a:p>
      </dgm:t>
    </dgm:pt>
    <dgm:pt modelId="{53BF4AEF-3241-4FCB-A379-067829004659}">
      <dgm:prSet/>
      <dgm:spPr/>
      <dgm:t>
        <a:bodyPr/>
        <a:lstStyle/>
        <a:p>
          <a:r>
            <a:rPr lang="en-GB"/>
            <a:t>Data Reduction</a:t>
          </a:r>
          <a:endParaRPr lang="en-US"/>
        </a:p>
      </dgm:t>
    </dgm:pt>
    <dgm:pt modelId="{0A1F9DE7-F93A-4B3B-A41B-6B70ED1AF9F8}" type="parTrans" cxnId="{B8C22233-8FDC-4949-97CA-1488971C05CE}">
      <dgm:prSet/>
      <dgm:spPr/>
      <dgm:t>
        <a:bodyPr/>
        <a:lstStyle/>
        <a:p>
          <a:endParaRPr lang="en-US"/>
        </a:p>
      </dgm:t>
    </dgm:pt>
    <dgm:pt modelId="{93229302-2FDF-49B0-AB79-7B3ED9140704}" type="sibTrans" cxnId="{B8C22233-8FDC-4949-97CA-1488971C05CE}">
      <dgm:prSet/>
      <dgm:spPr/>
      <dgm:t>
        <a:bodyPr/>
        <a:lstStyle/>
        <a:p>
          <a:endParaRPr lang="en-US"/>
        </a:p>
      </dgm:t>
    </dgm:pt>
    <dgm:pt modelId="{84586FEA-7287-4132-A5DC-E045634507DC}">
      <dgm:prSet/>
      <dgm:spPr/>
      <dgm:t>
        <a:bodyPr/>
        <a:lstStyle/>
        <a:p>
          <a:r>
            <a:rPr lang="en-GB"/>
            <a:t>Data Integration</a:t>
          </a:r>
          <a:endParaRPr lang="en-US"/>
        </a:p>
      </dgm:t>
    </dgm:pt>
    <dgm:pt modelId="{29ACB8A4-A6C1-4F61-A1B0-21A4011DDE79}" type="parTrans" cxnId="{D1DFE576-99A1-4B4A-BEFC-B3E19A3DF0EE}">
      <dgm:prSet/>
      <dgm:spPr/>
      <dgm:t>
        <a:bodyPr/>
        <a:lstStyle/>
        <a:p>
          <a:endParaRPr lang="en-US"/>
        </a:p>
      </dgm:t>
    </dgm:pt>
    <dgm:pt modelId="{2EDBC48B-9C8F-4574-994A-17D44233E847}" type="sibTrans" cxnId="{D1DFE576-99A1-4B4A-BEFC-B3E19A3DF0EE}">
      <dgm:prSet/>
      <dgm:spPr/>
      <dgm:t>
        <a:bodyPr/>
        <a:lstStyle/>
        <a:p>
          <a:endParaRPr lang="en-US"/>
        </a:p>
      </dgm:t>
    </dgm:pt>
    <dgm:pt modelId="{F560EF1D-7EC7-4F6D-98ED-6EA07BAB6497}">
      <dgm:prSet/>
      <dgm:spPr/>
      <dgm:t>
        <a:bodyPr/>
        <a:lstStyle/>
        <a:p>
          <a:r>
            <a:rPr lang="en-GB"/>
            <a:t>Data Formatting</a:t>
          </a:r>
          <a:endParaRPr lang="en-US"/>
        </a:p>
      </dgm:t>
    </dgm:pt>
    <dgm:pt modelId="{6DFEB483-A1CD-4642-9D24-CBBA66D10594}" type="parTrans" cxnId="{898C6130-BA9F-42FA-A781-4E3ACBFBAFBF}">
      <dgm:prSet/>
      <dgm:spPr/>
      <dgm:t>
        <a:bodyPr/>
        <a:lstStyle/>
        <a:p>
          <a:endParaRPr lang="en-US"/>
        </a:p>
      </dgm:t>
    </dgm:pt>
    <dgm:pt modelId="{A7FAE066-62FA-412A-9047-B4B2D089DD4E}" type="sibTrans" cxnId="{898C6130-BA9F-42FA-A781-4E3ACBFBAFBF}">
      <dgm:prSet/>
      <dgm:spPr/>
      <dgm:t>
        <a:bodyPr/>
        <a:lstStyle/>
        <a:p>
          <a:endParaRPr lang="en-US"/>
        </a:p>
      </dgm:t>
    </dgm:pt>
    <dgm:pt modelId="{2034D194-A0E3-4AF7-8CDD-5F2DBEC17919}" type="pres">
      <dgm:prSet presAssocID="{B5007FA5-B858-4B4F-A556-5D397DD59DFA}" presName="root" presStyleCnt="0">
        <dgm:presLayoutVars>
          <dgm:dir/>
          <dgm:resizeHandles val="exact"/>
        </dgm:presLayoutVars>
      </dgm:prSet>
      <dgm:spPr/>
    </dgm:pt>
    <dgm:pt modelId="{C247AA43-56DF-4438-8DF2-93305E4E8057}" type="pres">
      <dgm:prSet presAssocID="{B5007FA5-B858-4B4F-A556-5D397DD59DFA}" presName="container" presStyleCnt="0">
        <dgm:presLayoutVars>
          <dgm:dir/>
          <dgm:resizeHandles val="exact"/>
        </dgm:presLayoutVars>
      </dgm:prSet>
      <dgm:spPr/>
    </dgm:pt>
    <dgm:pt modelId="{870A32FD-369A-4073-985B-4E6FB4BA6EAC}" type="pres">
      <dgm:prSet presAssocID="{5D051F9E-D388-467B-9083-9DADDD5D01B2}" presName="compNode" presStyleCnt="0"/>
      <dgm:spPr/>
    </dgm:pt>
    <dgm:pt modelId="{021ECE15-99F2-4FE4-B63B-9EDB6B2ED32C}" type="pres">
      <dgm:prSet presAssocID="{5D051F9E-D388-467B-9083-9DADDD5D01B2}" presName="iconBgRect" presStyleLbl="bgShp" presStyleIdx="0" presStyleCnt="5"/>
      <dgm:spPr/>
    </dgm:pt>
    <dgm:pt modelId="{A2A33FBB-7311-45C4-9BDE-34CFCB1404D2}" type="pres">
      <dgm:prSet presAssocID="{5D051F9E-D388-467B-9083-9DADDD5D01B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p and bucket"/>
        </a:ext>
      </dgm:extLst>
    </dgm:pt>
    <dgm:pt modelId="{67AA6C3D-E9D4-43EA-85B8-00004BD24B7B}" type="pres">
      <dgm:prSet presAssocID="{5D051F9E-D388-467B-9083-9DADDD5D01B2}" presName="spaceRect" presStyleCnt="0"/>
      <dgm:spPr/>
    </dgm:pt>
    <dgm:pt modelId="{C3C1242F-1B73-40DE-B207-58EA0F33C2BF}" type="pres">
      <dgm:prSet presAssocID="{5D051F9E-D388-467B-9083-9DADDD5D01B2}" presName="textRect" presStyleLbl="revTx" presStyleIdx="0" presStyleCnt="5">
        <dgm:presLayoutVars>
          <dgm:chMax val="1"/>
          <dgm:chPref val="1"/>
        </dgm:presLayoutVars>
      </dgm:prSet>
      <dgm:spPr/>
    </dgm:pt>
    <dgm:pt modelId="{F0003E4B-5FB4-404F-9D24-52CBB6009FC5}" type="pres">
      <dgm:prSet presAssocID="{6D0637A5-5F0A-4B3C-9DC5-B6FA9D6DD3E0}" presName="sibTrans" presStyleLbl="sibTrans2D1" presStyleIdx="0" presStyleCnt="0"/>
      <dgm:spPr/>
    </dgm:pt>
    <dgm:pt modelId="{391DC769-1328-425F-8ED3-96517263A5AE}" type="pres">
      <dgm:prSet presAssocID="{8541CB36-B499-4090-92BD-9A0C1272B88D}" presName="compNode" presStyleCnt="0"/>
      <dgm:spPr/>
    </dgm:pt>
    <dgm:pt modelId="{6DBD6877-658B-460E-80E7-6EEAB5DCE969}" type="pres">
      <dgm:prSet presAssocID="{8541CB36-B499-4090-92BD-9A0C1272B88D}" presName="iconBgRect" presStyleLbl="bgShp" presStyleIdx="1" presStyleCnt="5"/>
      <dgm:spPr/>
    </dgm:pt>
    <dgm:pt modelId="{EAAC5951-4C97-44E1-BE49-76FE8172710D}" type="pres">
      <dgm:prSet presAssocID="{8541CB36-B499-4090-92BD-9A0C1272B88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88EB144-44AF-4DFE-9727-01F600D6A611}" type="pres">
      <dgm:prSet presAssocID="{8541CB36-B499-4090-92BD-9A0C1272B88D}" presName="spaceRect" presStyleCnt="0"/>
      <dgm:spPr/>
    </dgm:pt>
    <dgm:pt modelId="{3FCFD08E-817F-46C0-BE95-D986AF51079C}" type="pres">
      <dgm:prSet presAssocID="{8541CB36-B499-4090-92BD-9A0C1272B88D}" presName="textRect" presStyleLbl="revTx" presStyleIdx="1" presStyleCnt="5">
        <dgm:presLayoutVars>
          <dgm:chMax val="1"/>
          <dgm:chPref val="1"/>
        </dgm:presLayoutVars>
      </dgm:prSet>
      <dgm:spPr/>
    </dgm:pt>
    <dgm:pt modelId="{5A597E17-EBA8-40D6-BBE4-10A5370601EB}" type="pres">
      <dgm:prSet presAssocID="{1B178568-EFA0-4D5A-9E47-AB27D46A60B6}" presName="sibTrans" presStyleLbl="sibTrans2D1" presStyleIdx="0" presStyleCnt="0"/>
      <dgm:spPr/>
    </dgm:pt>
    <dgm:pt modelId="{0B851CEA-BC98-4E05-B195-2B6AA19BA1B0}" type="pres">
      <dgm:prSet presAssocID="{53BF4AEF-3241-4FCB-A379-067829004659}" presName="compNode" presStyleCnt="0"/>
      <dgm:spPr/>
    </dgm:pt>
    <dgm:pt modelId="{527B646C-38FE-424D-82E1-F35B67F45B95}" type="pres">
      <dgm:prSet presAssocID="{53BF4AEF-3241-4FCB-A379-067829004659}" presName="iconBgRect" presStyleLbl="bgShp" presStyleIdx="2" presStyleCnt="5"/>
      <dgm:spPr/>
    </dgm:pt>
    <dgm:pt modelId="{963D981E-1BBD-4C15-BCBA-F3751124A6D6}" type="pres">
      <dgm:prSet presAssocID="{53BF4AEF-3241-4FCB-A379-06782900465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5B450F93-50B1-449C-95A9-33EC54C0E948}" type="pres">
      <dgm:prSet presAssocID="{53BF4AEF-3241-4FCB-A379-067829004659}" presName="spaceRect" presStyleCnt="0"/>
      <dgm:spPr/>
    </dgm:pt>
    <dgm:pt modelId="{F6B10011-3435-4227-BED0-67A75700DCD6}" type="pres">
      <dgm:prSet presAssocID="{53BF4AEF-3241-4FCB-A379-067829004659}" presName="textRect" presStyleLbl="revTx" presStyleIdx="2" presStyleCnt="5">
        <dgm:presLayoutVars>
          <dgm:chMax val="1"/>
          <dgm:chPref val="1"/>
        </dgm:presLayoutVars>
      </dgm:prSet>
      <dgm:spPr/>
    </dgm:pt>
    <dgm:pt modelId="{5BD6155E-EEAF-4599-928C-03F5C4FD9CBE}" type="pres">
      <dgm:prSet presAssocID="{93229302-2FDF-49B0-AB79-7B3ED9140704}" presName="sibTrans" presStyleLbl="sibTrans2D1" presStyleIdx="0" presStyleCnt="0"/>
      <dgm:spPr/>
    </dgm:pt>
    <dgm:pt modelId="{86E277D3-4D83-4F49-B6BA-80D239615379}" type="pres">
      <dgm:prSet presAssocID="{84586FEA-7287-4132-A5DC-E045634507DC}" presName="compNode" presStyleCnt="0"/>
      <dgm:spPr/>
    </dgm:pt>
    <dgm:pt modelId="{29F0DC0D-6B00-4F7D-951C-7993A3A9894E}" type="pres">
      <dgm:prSet presAssocID="{84586FEA-7287-4132-A5DC-E045634507DC}" presName="iconBgRect" presStyleLbl="bgShp" presStyleIdx="3" presStyleCnt="5"/>
      <dgm:spPr/>
    </dgm:pt>
    <dgm:pt modelId="{0EB93699-1905-4DA8-953C-CD90850FB97E}" type="pres">
      <dgm:prSet presAssocID="{84586FEA-7287-4132-A5DC-E045634507D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FC3E1F71-F76B-4BBD-B70F-F72A10B819F0}" type="pres">
      <dgm:prSet presAssocID="{84586FEA-7287-4132-A5DC-E045634507DC}" presName="spaceRect" presStyleCnt="0"/>
      <dgm:spPr/>
    </dgm:pt>
    <dgm:pt modelId="{62E502D1-70DE-4C53-97A9-B43BB915FB44}" type="pres">
      <dgm:prSet presAssocID="{84586FEA-7287-4132-A5DC-E045634507DC}" presName="textRect" presStyleLbl="revTx" presStyleIdx="3" presStyleCnt="5">
        <dgm:presLayoutVars>
          <dgm:chMax val="1"/>
          <dgm:chPref val="1"/>
        </dgm:presLayoutVars>
      </dgm:prSet>
      <dgm:spPr/>
    </dgm:pt>
    <dgm:pt modelId="{1A384E28-F987-4C36-A83C-15A696556AEB}" type="pres">
      <dgm:prSet presAssocID="{2EDBC48B-9C8F-4574-994A-17D44233E847}" presName="sibTrans" presStyleLbl="sibTrans2D1" presStyleIdx="0" presStyleCnt="0"/>
      <dgm:spPr/>
    </dgm:pt>
    <dgm:pt modelId="{8C846695-01A8-427C-87DB-B6D8AAD3284F}" type="pres">
      <dgm:prSet presAssocID="{F560EF1D-7EC7-4F6D-98ED-6EA07BAB6497}" presName="compNode" presStyleCnt="0"/>
      <dgm:spPr/>
    </dgm:pt>
    <dgm:pt modelId="{285DCADD-D3FD-485F-87EE-C259507A77E2}" type="pres">
      <dgm:prSet presAssocID="{F560EF1D-7EC7-4F6D-98ED-6EA07BAB6497}" presName="iconBgRect" presStyleLbl="bgShp" presStyleIdx="4" presStyleCnt="5"/>
      <dgm:spPr/>
    </dgm:pt>
    <dgm:pt modelId="{DBB4B76B-A6DD-431E-826A-086E3D59867D}" type="pres">
      <dgm:prSet presAssocID="{F560EF1D-7EC7-4F6D-98ED-6EA07BAB649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670029FD-FB00-432B-81E6-A2E713F1ACBA}" type="pres">
      <dgm:prSet presAssocID="{F560EF1D-7EC7-4F6D-98ED-6EA07BAB6497}" presName="spaceRect" presStyleCnt="0"/>
      <dgm:spPr/>
    </dgm:pt>
    <dgm:pt modelId="{DA565DC9-55EC-468F-8E67-60824B7BA49A}" type="pres">
      <dgm:prSet presAssocID="{F560EF1D-7EC7-4F6D-98ED-6EA07BAB6497}" presName="textRect" presStyleLbl="revTx" presStyleIdx="4" presStyleCnt="5">
        <dgm:presLayoutVars>
          <dgm:chMax val="1"/>
          <dgm:chPref val="1"/>
        </dgm:presLayoutVars>
      </dgm:prSet>
      <dgm:spPr/>
    </dgm:pt>
  </dgm:ptLst>
  <dgm:cxnLst>
    <dgm:cxn modelId="{77367B16-D518-4229-916E-FB58A54B2978}" type="presOf" srcId="{93229302-2FDF-49B0-AB79-7B3ED9140704}" destId="{5BD6155E-EEAF-4599-928C-03F5C4FD9CBE}" srcOrd="0" destOrd="0" presId="urn:microsoft.com/office/officeart/2018/2/layout/IconCircleList"/>
    <dgm:cxn modelId="{28D82F2B-7E4A-4148-AFCB-8BD4FC7322A0}" type="presOf" srcId="{2EDBC48B-9C8F-4574-994A-17D44233E847}" destId="{1A384E28-F987-4C36-A83C-15A696556AEB}" srcOrd="0" destOrd="0" presId="urn:microsoft.com/office/officeart/2018/2/layout/IconCircleList"/>
    <dgm:cxn modelId="{898C6130-BA9F-42FA-A781-4E3ACBFBAFBF}" srcId="{B5007FA5-B858-4B4F-A556-5D397DD59DFA}" destId="{F560EF1D-7EC7-4F6D-98ED-6EA07BAB6497}" srcOrd="4" destOrd="0" parTransId="{6DFEB483-A1CD-4642-9D24-CBBA66D10594}" sibTransId="{A7FAE066-62FA-412A-9047-B4B2D089DD4E}"/>
    <dgm:cxn modelId="{B8C22233-8FDC-4949-97CA-1488971C05CE}" srcId="{B5007FA5-B858-4B4F-A556-5D397DD59DFA}" destId="{53BF4AEF-3241-4FCB-A379-067829004659}" srcOrd="2" destOrd="0" parTransId="{0A1F9DE7-F93A-4B3B-A41B-6B70ED1AF9F8}" sibTransId="{93229302-2FDF-49B0-AB79-7B3ED9140704}"/>
    <dgm:cxn modelId="{99AA8D5E-B43B-4143-ACAF-3A49410D0800}" type="presOf" srcId="{6D0637A5-5F0A-4B3C-9DC5-B6FA9D6DD3E0}" destId="{F0003E4B-5FB4-404F-9D24-52CBB6009FC5}" srcOrd="0" destOrd="0" presId="urn:microsoft.com/office/officeart/2018/2/layout/IconCircleList"/>
    <dgm:cxn modelId="{A0A73C42-A32C-403C-9E2E-A68A4706ACB6}" type="presOf" srcId="{84586FEA-7287-4132-A5DC-E045634507DC}" destId="{62E502D1-70DE-4C53-97A9-B43BB915FB44}" srcOrd="0" destOrd="0" presId="urn:microsoft.com/office/officeart/2018/2/layout/IconCircleList"/>
    <dgm:cxn modelId="{E4FC8B69-BD62-44FD-89DB-9D81A2CBF2E3}" type="presOf" srcId="{53BF4AEF-3241-4FCB-A379-067829004659}" destId="{F6B10011-3435-4227-BED0-67A75700DCD6}" srcOrd="0" destOrd="0" presId="urn:microsoft.com/office/officeart/2018/2/layout/IconCircleList"/>
    <dgm:cxn modelId="{D1DFE576-99A1-4B4A-BEFC-B3E19A3DF0EE}" srcId="{B5007FA5-B858-4B4F-A556-5D397DD59DFA}" destId="{84586FEA-7287-4132-A5DC-E045634507DC}" srcOrd="3" destOrd="0" parTransId="{29ACB8A4-A6C1-4F61-A1B0-21A4011DDE79}" sibTransId="{2EDBC48B-9C8F-4574-994A-17D44233E847}"/>
    <dgm:cxn modelId="{2BAF3283-C350-43D5-BFC0-DA5F292D92DC}" type="presOf" srcId="{8541CB36-B499-4090-92BD-9A0C1272B88D}" destId="{3FCFD08E-817F-46C0-BE95-D986AF51079C}" srcOrd="0" destOrd="0" presId="urn:microsoft.com/office/officeart/2018/2/layout/IconCircleList"/>
    <dgm:cxn modelId="{8FC3D388-84D8-4E0B-B99C-2A0DA2D1CAB2}" type="presOf" srcId="{1B178568-EFA0-4D5A-9E47-AB27D46A60B6}" destId="{5A597E17-EBA8-40D6-BBE4-10A5370601EB}" srcOrd="0" destOrd="0" presId="urn:microsoft.com/office/officeart/2018/2/layout/IconCircleList"/>
    <dgm:cxn modelId="{6CB0008E-4F8A-4E3E-9360-BC778F76F4B5}" type="presOf" srcId="{F560EF1D-7EC7-4F6D-98ED-6EA07BAB6497}" destId="{DA565DC9-55EC-468F-8E67-60824B7BA49A}" srcOrd="0" destOrd="0" presId="urn:microsoft.com/office/officeart/2018/2/layout/IconCircleList"/>
    <dgm:cxn modelId="{9DCADFC0-EA07-42BA-983C-0A27A5129C30}" type="presOf" srcId="{5D051F9E-D388-467B-9083-9DADDD5D01B2}" destId="{C3C1242F-1B73-40DE-B207-58EA0F33C2BF}" srcOrd="0" destOrd="0" presId="urn:microsoft.com/office/officeart/2018/2/layout/IconCircleList"/>
    <dgm:cxn modelId="{D7A8A0D4-1AB8-429B-A919-31D251EC15E5}" srcId="{B5007FA5-B858-4B4F-A556-5D397DD59DFA}" destId="{5D051F9E-D388-467B-9083-9DADDD5D01B2}" srcOrd="0" destOrd="0" parTransId="{B5704451-8B00-4D81-AC80-4E1A41652E68}" sibTransId="{6D0637A5-5F0A-4B3C-9DC5-B6FA9D6DD3E0}"/>
    <dgm:cxn modelId="{066661E9-DBB1-474B-BF0F-8AFC1F6F9F08}" srcId="{B5007FA5-B858-4B4F-A556-5D397DD59DFA}" destId="{8541CB36-B499-4090-92BD-9A0C1272B88D}" srcOrd="1" destOrd="0" parTransId="{E4137ECC-3146-40CD-9D3C-823DFEB53697}" sibTransId="{1B178568-EFA0-4D5A-9E47-AB27D46A60B6}"/>
    <dgm:cxn modelId="{BDCA28ED-5239-488F-B986-B3721721CBF9}" type="presOf" srcId="{B5007FA5-B858-4B4F-A556-5D397DD59DFA}" destId="{2034D194-A0E3-4AF7-8CDD-5F2DBEC17919}" srcOrd="0" destOrd="0" presId="urn:microsoft.com/office/officeart/2018/2/layout/IconCircleList"/>
    <dgm:cxn modelId="{2B228A8C-E1D2-4CC7-9D6E-976D8FBE2750}" type="presParOf" srcId="{2034D194-A0E3-4AF7-8CDD-5F2DBEC17919}" destId="{C247AA43-56DF-4438-8DF2-93305E4E8057}" srcOrd="0" destOrd="0" presId="urn:microsoft.com/office/officeart/2018/2/layout/IconCircleList"/>
    <dgm:cxn modelId="{1358837E-FB0C-43A5-8022-3C4112FD6FF1}" type="presParOf" srcId="{C247AA43-56DF-4438-8DF2-93305E4E8057}" destId="{870A32FD-369A-4073-985B-4E6FB4BA6EAC}" srcOrd="0" destOrd="0" presId="urn:microsoft.com/office/officeart/2018/2/layout/IconCircleList"/>
    <dgm:cxn modelId="{6CA91BCA-AC42-4029-9569-B3BE7CCAE25B}" type="presParOf" srcId="{870A32FD-369A-4073-985B-4E6FB4BA6EAC}" destId="{021ECE15-99F2-4FE4-B63B-9EDB6B2ED32C}" srcOrd="0" destOrd="0" presId="urn:microsoft.com/office/officeart/2018/2/layout/IconCircleList"/>
    <dgm:cxn modelId="{66F45AFC-EF46-4618-905D-10EFB104C849}" type="presParOf" srcId="{870A32FD-369A-4073-985B-4E6FB4BA6EAC}" destId="{A2A33FBB-7311-45C4-9BDE-34CFCB1404D2}" srcOrd="1" destOrd="0" presId="urn:microsoft.com/office/officeart/2018/2/layout/IconCircleList"/>
    <dgm:cxn modelId="{F461E478-1A2F-43B3-91BD-BD6DB0F81B27}" type="presParOf" srcId="{870A32FD-369A-4073-985B-4E6FB4BA6EAC}" destId="{67AA6C3D-E9D4-43EA-85B8-00004BD24B7B}" srcOrd="2" destOrd="0" presId="urn:microsoft.com/office/officeart/2018/2/layout/IconCircleList"/>
    <dgm:cxn modelId="{62381F78-568B-410D-A064-C5B0AE38AAE9}" type="presParOf" srcId="{870A32FD-369A-4073-985B-4E6FB4BA6EAC}" destId="{C3C1242F-1B73-40DE-B207-58EA0F33C2BF}" srcOrd="3" destOrd="0" presId="urn:microsoft.com/office/officeart/2018/2/layout/IconCircleList"/>
    <dgm:cxn modelId="{C2CB2875-1057-4EA9-9AC6-4FA3AE2040B8}" type="presParOf" srcId="{C247AA43-56DF-4438-8DF2-93305E4E8057}" destId="{F0003E4B-5FB4-404F-9D24-52CBB6009FC5}" srcOrd="1" destOrd="0" presId="urn:microsoft.com/office/officeart/2018/2/layout/IconCircleList"/>
    <dgm:cxn modelId="{BA421F0F-6355-42BF-AEF2-7FFF727C92E1}" type="presParOf" srcId="{C247AA43-56DF-4438-8DF2-93305E4E8057}" destId="{391DC769-1328-425F-8ED3-96517263A5AE}" srcOrd="2" destOrd="0" presId="urn:microsoft.com/office/officeart/2018/2/layout/IconCircleList"/>
    <dgm:cxn modelId="{B4B15AE7-2F41-41AF-B5C9-A72E35E0C8B4}" type="presParOf" srcId="{391DC769-1328-425F-8ED3-96517263A5AE}" destId="{6DBD6877-658B-460E-80E7-6EEAB5DCE969}" srcOrd="0" destOrd="0" presId="urn:microsoft.com/office/officeart/2018/2/layout/IconCircleList"/>
    <dgm:cxn modelId="{64737DC2-499D-4F88-AC7E-A0DE9D296CCA}" type="presParOf" srcId="{391DC769-1328-425F-8ED3-96517263A5AE}" destId="{EAAC5951-4C97-44E1-BE49-76FE8172710D}" srcOrd="1" destOrd="0" presId="urn:microsoft.com/office/officeart/2018/2/layout/IconCircleList"/>
    <dgm:cxn modelId="{D9BC6C47-814C-49E0-AF89-ADA8445D4FE2}" type="presParOf" srcId="{391DC769-1328-425F-8ED3-96517263A5AE}" destId="{788EB144-44AF-4DFE-9727-01F600D6A611}" srcOrd="2" destOrd="0" presId="urn:microsoft.com/office/officeart/2018/2/layout/IconCircleList"/>
    <dgm:cxn modelId="{53C9D29C-4BC9-4F6F-BFD5-9D038B875751}" type="presParOf" srcId="{391DC769-1328-425F-8ED3-96517263A5AE}" destId="{3FCFD08E-817F-46C0-BE95-D986AF51079C}" srcOrd="3" destOrd="0" presId="urn:microsoft.com/office/officeart/2018/2/layout/IconCircleList"/>
    <dgm:cxn modelId="{A502AC83-2ED0-4EB3-BD93-57BABD6F7AD5}" type="presParOf" srcId="{C247AA43-56DF-4438-8DF2-93305E4E8057}" destId="{5A597E17-EBA8-40D6-BBE4-10A5370601EB}" srcOrd="3" destOrd="0" presId="urn:microsoft.com/office/officeart/2018/2/layout/IconCircleList"/>
    <dgm:cxn modelId="{7F3AEBB1-EA0B-4E78-BCC4-EE064F7ADB79}" type="presParOf" srcId="{C247AA43-56DF-4438-8DF2-93305E4E8057}" destId="{0B851CEA-BC98-4E05-B195-2B6AA19BA1B0}" srcOrd="4" destOrd="0" presId="urn:microsoft.com/office/officeart/2018/2/layout/IconCircleList"/>
    <dgm:cxn modelId="{9B1D51B9-F7A6-417D-9281-CF1199443CF4}" type="presParOf" srcId="{0B851CEA-BC98-4E05-B195-2B6AA19BA1B0}" destId="{527B646C-38FE-424D-82E1-F35B67F45B95}" srcOrd="0" destOrd="0" presId="urn:microsoft.com/office/officeart/2018/2/layout/IconCircleList"/>
    <dgm:cxn modelId="{FE83546A-0331-42A1-9EF3-D25FDD6D47F6}" type="presParOf" srcId="{0B851CEA-BC98-4E05-B195-2B6AA19BA1B0}" destId="{963D981E-1BBD-4C15-BCBA-F3751124A6D6}" srcOrd="1" destOrd="0" presId="urn:microsoft.com/office/officeart/2018/2/layout/IconCircleList"/>
    <dgm:cxn modelId="{4166111C-79F9-4C67-9911-A9C0505EB5B3}" type="presParOf" srcId="{0B851CEA-BC98-4E05-B195-2B6AA19BA1B0}" destId="{5B450F93-50B1-449C-95A9-33EC54C0E948}" srcOrd="2" destOrd="0" presId="urn:microsoft.com/office/officeart/2018/2/layout/IconCircleList"/>
    <dgm:cxn modelId="{88B41DD8-F620-4BAE-96D2-FAB21E0072A6}" type="presParOf" srcId="{0B851CEA-BC98-4E05-B195-2B6AA19BA1B0}" destId="{F6B10011-3435-4227-BED0-67A75700DCD6}" srcOrd="3" destOrd="0" presId="urn:microsoft.com/office/officeart/2018/2/layout/IconCircleList"/>
    <dgm:cxn modelId="{A4240804-239F-4EDE-8BDA-7EAF23CACD8F}" type="presParOf" srcId="{C247AA43-56DF-4438-8DF2-93305E4E8057}" destId="{5BD6155E-EEAF-4599-928C-03F5C4FD9CBE}" srcOrd="5" destOrd="0" presId="urn:microsoft.com/office/officeart/2018/2/layout/IconCircleList"/>
    <dgm:cxn modelId="{C0454D63-5ADF-4E44-8212-CD0197A25C05}" type="presParOf" srcId="{C247AA43-56DF-4438-8DF2-93305E4E8057}" destId="{86E277D3-4D83-4F49-B6BA-80D239615379}" srcOrd="6" destOrd="0" presId="urn:microsoft.com/office/officeart/2018/2/layout/IconCircleList"/>
    <dgm:cxn modelId="{54CAAECA-7482-4545-91DD-61CB589732B5}" type="presParOf" srcId="{86E277D3-4D83-4F49-B6BA-80D239615379}" destId="{29F0DC0D-6B00-4F7D-951C-7993A3A9894E}" srcOrd="0" destOrd="0" presId="urn:microsoft.com/office/officeart/2018/2/layout/IconCircleList"/>
    <dgm:cxn modelId="{1A64E705-2E4E-4500-9669-01A6E48EF1CF}" type="presParOf" srcId="{86E277D3-4D83-4F49-B6BA-80D239615379}" destId="{0EB93699-1905-4DA8-953C-CD90850FB97E}" srcOrd="1" destOrd="0" presId="urn:microsoft.com/office/officeart/2018/2/layout/IconCircleList"/>
    <dgm:cxn modelId="{6DFFE627-B6AA-4561-A733-CE3656C25FF5}" type="presParOf" srcId="{86E277D3-4D83-4F49-B6BA-80D239615379}" destId="{FC3E1F71-F76B-4BBD-B70F-F72A10B819F0}" srcOrd="2" destOrd="0" presId="urn:microsoft.com/office/officeart/2018/2/layout/IconCircleList"/>
    <dgm:cxn modelId="{28CFFD43-9895-49B0-A304-EE68BB0C42B0}" type="presParOf" srcId="{86E277D3-4D83-4F49-B6BA-80D239615379}" destId="{62E502D1-70DE-4C53-97A9-B43BB915FB44}" srcOrd="3" destOrd="0" presId="urn:microsoft.com/office/officeart/2018/2/layout/IconCircleList"/>
    <dgm:cxn modelId="{763165E8-28CA-4798-B83C-832C070FC425}" type="presParOf" srcId="{C247AA43-56DF-4438-8DF2-93305E4E8057}" destId="{1A384E28-F987-4C36-A83C-15A696556AEB}" srcOrd="7" destOrd="0" presId="urn:microsoft.com/office/officeart/2018/2/layout/IconCircleList"/>
    <dgm:cxn modelId="{7DA8042F-5141-4010-803E-C573B3C72FF8}" type="presParOf" srcId="{C247AA43-56DF-4438-8DF2-93305E4E8057}" destId="{8C846695-01A8-427C-87DB-B6D8AAD3284F}" srcOrd="8" destOrd="0" presId="urn:microsoft.com/office/officeart/2018/2/layout/IconCircleList"/>
    <dgm:cxn modelId="{3FDA0417-CD01-4352-A3BC-6C33BBF879DA}" type="presParOf" srcId="{8C846695-01A8-427C-87DB-B6D8AAD3284F}" destId="{285DCADD-D3FD-485F-87EE-C259507A77E2}" srcOrd="0" destOrd="0" presId="urn:microsoft.com/office/officeart/2018/2/layout/IconCircleList"/>
    <dgm:cxn modelId="{61EB09BF-466D-4509-8C5C-388B00EF21DF}" type="presParOf" srcId="{8C846695-01A8-427C-87DB-B6D8AAD3284F}" destId="{DBB4B76B-A6DD-431E-826A-086E3D59867D}" srcOrd="1" destOrd="0" presId="urn:microsoft.com/office/officeart/2018/2/layout/IconCircleList"/>
    <dgm:cxn modelId="{6DAA30EF-A990-4C6F-BD25-5543258CB014}" type="presParOf" srcId="{8C846695-01A8-427C-87DB-B6D8AAD3284F}" destId="{670029FD-FB00-432B-81E6-A2E713F1ACBA}" srcOrd="2" destOrd="0" presId="urn:microsoft.com/office/officeart/2018/2/layout/IconCircleList"/>
    <dgm:cxn modelId="{37A5D9F4-980B-42B4-9EA7-5E2B78FB9FCC}" type="presParOf" srcId="{8C846695-01A8-427C-87DB-B6D8AAD3284F}" destId="{DA565DC9-55EC-468F-8E67-60824B7BA49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CE15-99F2-4FE4-B63B-9EDB6B2ED32C}">
      <dsp:nvSpPr>
        <dsp:cNvPr id="0" name=""/>
        <dsp:cNvSpPr/>
      </dsp:nvSpPr>
      <dsp:spPr>
        <a:xfrm>
          <a:off x="41722" y="439663"/>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A33FBB-7311-45C4-9BDE-34CFCB1404D2}">
      <dsp:nvSpPr>
        <dsp:cNvPr id="0" name=""/>
        <dsp:cNvSpPr/>
      </dsp:nvSpPr>
      <dsp:spPr>
        <a:xfrm>
          <a:off x="229135" y="627077"/>
          <a:ext cx="517618" cy="517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C1242F-1B73-40DE-B207-58EA0F33C2BF}">
      <dsp:nvSpPr>
        <dsp:cNvPr id="0" name=""/>
        <dsp:cNvSpPr/>
      </dsp:nvSpPr>
      <dsp:spPr>
        <a:xfrm>
          <a:off x="1125406" y="439663"/>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Data Cleaning</a:t>
          </a:r>
          <a:endParaRPr lang="en-US" sz="2400" kern="1200"/>
        </a:p>
      </dsp:txBody>
      <dsp:txXfrm>
        <a:off x="1125406" y="439663"/>
        <a:ext cx="2103621" cy="892445"/>
      </dsp:txXfrm>
    </dsp:sp>
    <dsp:sp modelId="{6DBD6877-658B-460E-80E7-6EEAB5DCE969}">
      <dsp:nvSpPr>
        <dsp:cNvPr id="0" name=""/>
        <dsp:cNvSpPr/>
      </dsp:nvSpPr>
      <dsp:spPr>
        <a:xfrm>
          <a:off x="3595567" y="439663"/>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C5951-4C97-44E1-BE49-76FE8172710D}">
      <dsp:nvSpPr>
        <dsp:cNvPr id="0" name=""/>
        <dsp:cNvSpPr/>
      </dsp:nvSpPr>
      <dsp:spPr>
        <a:xfrm>
          <a:off x="3782981" y="627077"/>
          <a:ext cx="517618" cy="517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CFD08E-817F-46C0-BE95-D986AF51079C}">
      <dsp:nvSpPr>
        <dsp:cNvPr id="0" name=""/>
        <dsp:cNvSpPr/>
      </dsp:nvSpPr>
      <dsp:spPr>
        <a:xfrm>
          <a:off x="4679251" y="439663"/>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Data Transformation</a:t>
          </a:r>
          <a:endParaRPr lang="en-US" sz="2400" kern="1200"/>
        </a:p>
      </dsp:txBody>
      <dsp:txXfrm>
        <a:off x="4679251" y="439663"/>
        <a:ext cx="2103621" cy="892445"/>
      </dsp:txXfrm>
    </dsp:sp>
    <dsp:sp modelId="{527B646C-38FE-424D-82E1-F35B67F45B95}">
      <dsp:nvSpPr>
        <dsp:cNvPr id="0" name=""/>
        <dsp:cNvSpPr/>
      </dsp:nvSpPr>
      <dsp:spPr>
        <a:xfrm>
          <a:off x="7149412" y="439663"/>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3D981E-1BBD-4C15-BCBA-F3751124A6D6}">
      <dsp:nvSpPr>
        <dsp:cNvPr id="0" name=""/>
        <dsp:cNvSpPr/>
      </dsp:nvSpPr>
      <dsp:spPr>
        <a:xfrm>
          <a:off x="7336826" y="627077"/>
          <a:ext cx="517618" cy="5176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B10011-3435-4227-BED0-67A75700DCD6}">
      <dsp:nvSpPr>
        <dsp:cNvPr id="0" name=""/>
        <dsp:cNvSpPr/>
      </dsp:nvSpPr>
      <dsp:spPr>
        <a:xfrm>
          <a:off x="8233096" y="439663"/>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Data Reduction</a:t>
          </a:r>
          <a:endParaRPr lang="en-US" sz="2400" kern="1200"/>
        </a:p>
      </dsp:txBody>
      <dsp:txXfrm>
        <a:off x="8233096" y="439663"/>
        <a:ext cx="2103621" cy="892445"/>
      </dsp:txXfrm>
    </dsp:sp>
    <dsp:sp modelId="{29F0DC0D-6B00-4F7D-951C-7993A3A9894E}">
      <dsp:nvSpPr>
        <dsp:cNvPr id="0" name=""/>
        <dsp:cNvSpPr/>
      </dsp:nvSpPr>
      <dsp:spPr>
        <a:xfrm>
          <a:off x="41722" y="1877792"/>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93699-1905-4DA8-953C-CD90850FB97E}">
      <dsp:nvSpPr>
        <dsp:cNvPr id="0" name=""/>
        <dsp:cNvSpPr/>
      </dsp:nvSpPr>
      <dsp:spPr>
        <a:xfrm>
          <a:off x="229135" y="2065206"/>
          <a:ext cx="517618" cy="5176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E502D1-70DE-4C53-97A9-B43BB915FB44}">
      <dsp:nvSpPr>
        <dsp:cNvPr id="0" name=""/>
        <dsp:cNvSpPr/>
      </dsp:nvSpPr>
      <dsp:spPr>
        <a:xfrm>
          <a:off x="1125406" y="1877792"/>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Data Integration</a:t>
          </a:r>
          <a:endParaRPr lang="en-US" sz="2400" kern="1200"/>
        </a:p>
      </dsp:txBody>
      <dsp:txXfrm>
        <a:off x="1125406" y="1877792"/>
        <a:ext cx="2103621" cy="892445"/>
      </dsp:txXfrm>
    </dsp:sp>
    <dsp:sp modelId="{285DCADD-D3FD-485F-87EE-C259507A77E2}">
      <dsp:nvSpPr>
        <dsp:cNvPr id="0" name=""/>
        <dsp:cNvSpPr/>
      </dsp:nvSpPr>
      <dsp:spPr>
        <a:xfrm>
          <a:off x="3595567" y="1877792"/>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B4B76B-A6DD-431E-826A-086E3D59867D}">
      <dsp:nvSpPr>
        <dsp:cNvPr id="0" name=""/>
        <dsp:cNvSpPr/>
      </dsp:nvSpPr>
      <dsp:spPr>
        <a:xfrm>
          <a:off x="3782981" y="2065206"/>
          <a:ext cx="517618" cy="5176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565DC9-55EC-468F-8E67-60824B7BA49A}">
      <dsp:nvSpPr>
        <dsp:cNvPr id="0" name=""/>
        <dsp:cNvSpPr/>
      </dsp:nvSpPr>
      <dsp:spPr>
        <a:xfrm>
          <a:off x="4679251" y="1877792"/>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Data Formatting</a:t>
          </a:r>
          <a:endParaRPr lang="en-US" sz="2400" kern="1200"/>
        </a:p>
      </dsp:txBody>
      <dsp:txXfrm>
        <a:off x="4679251" y="1877792"/>
        <a:ext cx="2103621" cy="89244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C9724-09BA-49A4-9940-F48EE216D7BF}" type="datetimeFigureOut">
              <a:rPr lang="en-PK" smtClean="0"/>
              <a:t>04/17/2025</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438F0-FF40-496B-9336-301C3E2104DC}" type="slidenum">
              <a:rPr lang="en-PK" smtClean="0"/>
              <a:t>‹#›</a:t>
            </a:fld>
            <a:endParaRPr lang="en-PK"/>
          </a:p>
        </p:txBody>
      </p:sp>
    </p:spTree>
    <p:extLst>
      <p:ext uri="{BB962C8B-B14F-4D97-AF65-F5344CB8AC3E}">
        <p14:creationId xmlns:p14="http://schemas.microsoft.com/office/powerpoint/2010/main" val="3430577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734438F0-FF40-496B-9336-301C3E2104DC}" type="slidenum">
              <a:rPr lang="en-PK" smtClean="0"/>
              <a:t>11</a:t>
            </a:fld>
            <a:endParaRPr lang="en-PK"/>
          </a:p>
        </p:txBody>
      </p:sp>
    </p:spTree>
    <p:extLst>
      <p:ext uri="{BB962C8B-B14F-4D97-AF65-F5344CB8AC3E}">
        <p14:creationId xmlns:p14="http://schemas.microsoft.com/office/powerpoint/2010/main" val="3003877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https://www.microsoft.com/en-us/ai/responsible-ai</a:t>
            </a:r>
          </a:p>
        </p:txBody>
      </p:sp>
      <p:sp>
        <p:nvSpPr>
          <p:cNvPr id="4" name="Slide Number Placeholder 3"/>
          <p:cNvSpPr>
            <a:spLocks noGrp="1"/>
          </p:cNvSpPr>
          <p:nvPr>
            <p:ph type="sldNum" sz="quarter" idx="5"/>
          </p:nvPr>
        </p:nvSpPr>
        <p:spPr/>
        <p:txBody>
          <a:bodyPr/>
          <a:lstStyle/>
          <a:p>
            <a:fld id="{77FB0210-77C2-4F5F-91CC-B339DFD15C23}" type="slidenum">
              <a:rPr lang="en-US" smtClean="0"/>
              <a:t>121</a:t>
            </a:fld>
            <a:endParaRPr lang="en-US"/>
          </a:p>
        </p:txBody>
      </p:sp>
    </p:spTree>
    <p:extLst>
      <p:ext uri="{BB962C8B-B14F-4D97-AF65-F5344CB8AC3E}">
        <p14:creationId xmlns:p14="http://schemas.microsoft.com/office/powerpoint/2010/main" val="880018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04/17/2025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467468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04/17/2025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732518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04/17/2025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695581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975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04046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01V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5127625" cy="6857996"/>
          </a:xfrm>
        </p:spPr>
        <p:txBody>
          <a:bodyPr vert="horz" lIns="91440" tIns="45720" rIns="91440" bIns="45720" rtlCol="0">
            <a:noAutofit/>
          </a:bodyPr>
          <a:lstStyle>
            <a:lvl1pPr>
              <a:defRPr lang="en-US"/>
            </a:lvl1pPr>
          </a:lstStyle>
          <a:p>
            <a:pPr marL="0" lvl="0" indent="0">
              <a:buNone/>
            </a:pPr>
            <a:endParaRPr lang="en-US"/>
          </a:p>
        </p:txBody>
      </p:sp>
      <p:sp>
        <p:nvSpPr>
          <p:cNvPr id="3" name="Slide Number Placeholder 5">
            <a:extLst>
              <a:ext uri="{FF2B5EF4-FFF2-40B4-BE49-F238E27FC236}">
                <a16:creationId xmlns:a16="http://schemas.microsoft.com/office/drawing/2014/main" id="{77A702D9-F0D6-6E51-C7A3-A37F4F89BE94}"/>
              </a:ext>
            </a:extLst>
          </p:cNvPr>
          <p:cNvSpPr>
            <a:spLocks noGrp="1"/>
          </p:cNvSpPr>
          <p:nvPr>
            <p:ph type="sldNum" sz="quarter" idx="12"/>
          </p:nvPr>
        </p:nvSpPr>
        <p:spPr>
          <a:xfrm>
            <a:off x="11604625" y="219869"/>
            <a:ext cx="373155" cy="364331"/>
          </a:xfrm>
          <a:prstGeom prst="rect">
            <a:avLst/>
          </a:prstGeom>
        </p:spPr>
        <p:txBody>
          <a:bodyPr/>
          <a:lstStyle/>
          <a:p>
            <a:fld id="{B4E73946-9152-2148-B286-BEF1B04A8193}" type="slidenum">
              <a:rPr lang="en-US" smtClean="0"/>
              <a:t>‹#›</a:t>
            </a:fld>
            <a:endParaRPr lang="en-US" dirty="0"/>
          </a:p>
        </p:txBody>
      </p:sp>
      <p:sp>
        <p:nvSpPr>
          <p:cNvPr id="4" name="Title 1">
            <a:extLst>
              <a:ext uri="{FF2B5EF4-FFF2-40B4-BE49-F238E27FC236}">
                <a16:creationId xmlns:a16="http://schemas.microsoft.com/office/drawing/2014/main" id="{AF5B50CE-7411-9DF7-D5E1-A3E206F8C9AE}"/>
              </a:ext>
            </a:extLst>
          </p:cNvPr>
          <p:cNvSpPr>
            <a:spLocks noGrp="1"/>
          </p:cNvSpPr>
          <p:nvPr>
            <p:ph type="title"/>
          </p:nvPr>
        </p:nvSpPr>
        <p:spPr>
          <a:xfrm>
            <a:off x="6096000" y="1285874"/>
            <a:ext cx="5508625" cy="3407337"/>
          </a:xfrm>
        </p:spPr>
        <p:txBody>
          <a:bodyPr anchor="b">
            <a:noAutofit/>
          </a:bodyPr>
          <a:lstStyle>
            <a:lvl1pPr>
              <a:defRPr sz="5400" b="0">
                <a:latin typeface="+mj-lt"/>
              </a:defRPr>
            </a:lvl1pPr>
          </a:lstStyle>
          <a:p>
            <a:r>
              <a:rPr lang="en-US" dirty="0"/>
              <a:t>Click to edit Master title</a:t>
            </a:r>
          </a:p>
        </p:txBody>
      </p:sp>
      <p:sp>
        <p:nvSpPr>
          <p:cNvPr id="7" name="Text Placeholder 10">
            <a:extLst>
              <a:ext uri="{FF2B5EF4-FFF2-40B4-BE49-F238E27FC236}">
                <a16:creationId xmlns:a16="http://schemas.microsoft.com/office/drawing/2014/main" id="{DF0E4240-FCE5-B1CB-F0A1-3CC878A24B0C}"/>
              </a:ext>
            </a:extLst>
          </p:cNvPr>
          <p:cNvSpPr>
            <a:spLocks noGrp="1"/>
          </p:cNvSpPr>
          <p:nvPr>
            <p:ph type="body" sz="quarter" idx="16"/>
          </p:nvPr>
        </p:nvSpPr>
        <p:spPr>
          <a:xfrm>
            <a:off x="6096000" y="4784326"/>
            <a:ext cx="5508625" cy="787800"/>
          </a:xfrm>
        </p:spPr>
        <p:txBody>
          <a:bodyPr anchor="t">
            <a:noAutofit/>
          </a:bodyPr>
          <a:lstStyle>
            <a:lvl1pPr marL="0" indent="0">
              <a:buFont typeface="Arial" panose="020B0604020202020204" pitchFamily="34" charset="0"/>
              <a:buNone/>
              <a:defRPr sz="1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593824079"/>
      </p:ext>
    </p:extLst>
  </p:cSld>
  <p:clrMapOvr>
    <a:masterClrMapping/>
  </p:clrMapOvr>
  <p:extLst>
    <p:ext uri="{DCECCB84-F9BA-43D5-87BE-67443E8EF086}">
      <p15:sldGuideLst xmlns:p15="http://schemas.microsoft.com/office/powerpoint/2012/main">
        <p15:guide id="2" pos="9848">
          <p15:clr>
            <a:srgbClr val="FBAE40"/>
          </p15:clr>
        </p15:guide>
        <p15:guide id="4" orient="horz" pos="54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1 Text Box T20V1">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E111DB-A4F6-727D-9A45-519DB447A14C}"/>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5" name="Line">
            <a:extLst>
              <a:ext uri="{FF2B5EF4-FFF2-40B4-BE49-F238E27FC236}">
                <a16:creationId xmlns:a16="http://schemas.microsoft.com/office/drawing/2014/main" id="{3D91454C-2D8A-6AD6-FE36-673AA157BE7E}"/>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8" name="Title 1">
            <a:extLst>
              <a:ext uri="{FF2B5EF4-FFF2-40B4-BE49-F238E27FC236}">
                <a16:creationId xmlns:a16="http://schemas.microsoft.com/office/drawing/2014/main" id="{FE9853BD-2C47-5262-7D17-F184BC6D0F94}"/>
              </a:ext>
            </a:extLst>
          </p:cNvPr>
          <p:cNvSpPr>
            <a:spLocks noGrp="1"/>
          </p:cNvSpPr>
          <p:nvPr>
            <p:ph type="title"/>
          </p:nvPr>
        </p:nvSpPr>
        <p:spPr>
          <a:xfrm>
            <a:off x="587376" y="1048756"/>
            <a:ext cx="5075093" cy="2252127"/>
          </a:xfrm>
        </p:spPr>
        <p:txBody>
          <a:bodyPr wrap="square" anchor="t">
            <a:noAutofit/>
          </a:bodyPr>
          <a:lstStyle>
            <a:lvl1pPr>
              <a:defRPr sz="4400" b="0">
                <a:latin typeface="+mj-lt"/>
              </a:defRPr>
            </a:lvl1pPr>
          </a:lstStyle>
          <a:p>
            <a:r>
              <a:rPr lang="en-US" dirty="0"/>
              <a:t>Click to edit Master title</a:t>
            </a:r>
          </a:p>
        </p:txBody>
      </p:sp>
      <p:sp>
        <p:nvSpPr>
          <p:cNvPr id="10" name="Text Placeholder 10">
            <a:extLst>
              <a:ext uri="{FF2B5EF4-FFF2-40B4-BE49-F238E27FC236}">
                <a16:creationId xmlns:a16="http://schemas.microsoft.com/office/drawing/2014/main" id="{04BF9382-7FB9-E1CE-FF1D-7EF9A988C73A}"/>
              </a:ext>
            </a:extLst>
          </p:cNvPr>
          <p:cNvSpPr>
            <a:spLocks noGrp="1"/>
          </p:cNvSpPr>
          <p:nvPr>
            <p:ph type="body" sz="quarter" idx="13"/>
          </p:nvPr>
        </p:nvSpPr>
        <p:spPr>
          <a:xfrm>
            <a:off x="592282" y="4162426"/>
            <a:ext cx="5075093" cy="1646818"/>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65E5ED50-C23B-550A-A44E-B22012AFB59A}"/>
              </a:ext>
            </a:extLst>
          </p:cNvPr>
          <p:cNvSpPr>
            <a:spLocks noGrp="1"/>
          </p:cNvSpPr>
          <p:nvPr>
            <p:ph type="body" sz="quarter" idx="14"/>
          </p:nvPr>
        </p:nvSpPr>
        <p:spPr>
          <a:xfrm>
            <a:off x="592282" y="3557116"/>
            <a:ext cx="507509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5" name="Picture Placeholder 11">
            <a:extLst>
              <a:ext uri="{FF2B5EF4-FFF2-40B4-BE49-F238E27FC236}">
                <a16:creationId xmlns:a16="http://schemas.microsoft.com/office/drawing/2014/main" id="{F447F3BF-FB5F-7BF4-0721-176FD94F62D1}"/>
              </a:ext>
            </a:extLst>
          </p:cNvPr>
          <p:cNvSpPr>
            <a:spLocks noGrp="1"/>
          </p:cNvSpPr>
          <p:nvPr>
            <p:ph type="pic" sz="quarter" idx="19"/>
          </p:nvPr>
        </p:nvSpPr>
        <p:spPr>
          <a:xfrm>
            <a:off x="6093546" y="1048759"/>
            <a:ext cx="5503719" cy="4760484"/>
          </a:xfrm>
        </p:spPr>
        <p:txBody>
          <a:bodyPr vert="horz" lIns="91440" tIns="45720" rIns="91440" bIns="45720" rtlCol="0">
            <a:noAutofit/>
          </a:bodyPr>
          <a:lstStyle>
            <a:lvl1pPr>
              <a:defRPr lang="en-US"/>
            </a:lvl1pPr>
          </a:lstStyle>
          <a:p>
            <a:pPr marL="0" lvl="0" indent="0">
              <a:buNone/>
            </a:pPr>
            <a:endParaRPr lang="en-US"/>
          </a:p>
        </p:txBody>
      </p:sp>
    </p:spTree>
    <p:extLst>
      <p:ext uri="{BB962C8B-B14F-4D97-AF65-F5344CB8AC3E}">
        <p14:creationId xmlns:p14="http://schemas.microsoft.com/office/powerpoint/2010/main" val="795772295"/>
      </p:ext>
    </p:extLst>
  </p:cSld>
  <p:clrMapOvr>
    <a:masterClrMapping/>
  </p:clrMapOvr>
  <p:extLst>
    <p:ext uri="{DCECCB84-F9BA-43D5-87BE-67443E8EF086}">
      <p15:sldGuideLst xmlns:p15="http://schemas.microsoft.com/office/powerpoint/2012/main">
        <p15:guide id="2" pos="98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 Text Boxes T21V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3DF2F9-A4F1-2B9F-C8F3-B759E7EDF9CE}"/>
              </a:ext>
            </a:extLst>
          </p:cNvPr>
          <p:cNvSpPr>
            <a:spLocks noGrp="1"/>
          </p:cNvSpPr>
          <p:nvPr>
            <p:ph type="title"/>
          </p:nvPr>
        </p:nvSpPr>
        <p:spPr>
          <a:xfrm>
            <a:off x="587376" y="1485901"/>
            <a:ext cx="5508624" cy="3886198"/>
          </a:xfrm>
        </p:spPr>
        <p:txBody>
          <a:bodyPr wrap="square" anchor="ctr">
            <a:normAutofit/>
          </a:bodyPr>
          <a:lstStyle>
            <a:lvl1pPr>
              <a:defRPr sz="4400" b="0">
                <a:latin typeface="+mj-lt"/>
              </a:defRPr>
            </a:lvl1pPr>
          </a:lstStyle>
          <a:p>
            <a:r>
              <a:rPr lang="en-US" dirty="0"/>
              <a:t>Click to edit Master title</a:t>
            </a:r>
          </a:p>
        </p:txBody>
      </p:sp>
      <p:sp>
        <p:nvSpPr>
          <p:cNvPr id="10" name="Slide Number Placeholder 5">
            <a:extLst>
              <a:ext uri="{FF2B5EF4-FFF2-40B4-BE49-F238E27FC236}">
                <a16:creationId xmlns:a16="http://schemas.microsoft.com/office/drawing/2014/main" id="{D01601AA-D8AE-4BD6-36A2-A20A1AD372B3}"/>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
        <p:nvSpPr>
          <p:cNvPr id="11" name="Text Placeholder 10">
            <a:extLst>
              <a:ext uri="{FF2B5EF4-FFF2-40B4-BE49-F238E27FC236}">
                <a16:creationId xmlns:a16="http://schemas.microsoft.com/office/drawing/2014/main" id="{92941D97-0B66-6521-13A9-02960E203AFE}"/>
              </a:ext>
            </a:extLst>
          </p:cNvPr>
          <p:cNvSpPr>
            <a:spLocks noGrp="1"/>
          </p:cNvSpPr>
          <p:nvPr>
            <p:ph type="body" sz="quarter" idx="13"/>
          </p:nvPr>
        </p:nvSpPr>
        <p:spPr>
          <a:xfrm>
            <a:off x="6384203" y="2091211"/>
            <a:ext cx="5218313" cy="1200630"/>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2" name="Text Placeholder 10">
            <a:extLst>
              <a:ext uri="{FF2B5EF4-FFF2-40B4-BE49-F238E27FC236}">
                <a16:creationId xmlns:a16="http://schemas.microsoft.com/office/drawing/2014/main" id="{A9F5550A-9C41-9F87-9AE0-A1876ABFBA51}"/>
              </a:ext>
            </a:extLst>
          </p:cNvPr>
          <p:cNvSpPr>
            <a:spLocks noGrp="1"/>
          </p:cNvSpPr>
          <p:nvPr>
            <p:ph type="body" sz="quarter" idx="14"/>
          </p:nvPr>
        </p:nvSpPr>
        <p:spPr>
          <a:xfrm>
            <a:off x="6384203" y="1485901"/>
            <a:ext cx="521831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E3A9DCB9-42A9-E7BF-9C94-4D37BE89E6C8}"/>
              </a:ext>
            </a:extLst>
          </p:cNvPr>
          <p:cNvSpPr>
            <a:spLocks noGrp="1"/>
          </p:cNvSpPr>
          <p:nvPr>
            <p:ph type="body" sz="quarter" idx="15"/>
          </p:nvPr>
        </p:nvSpPr>
        <p:spPr>
          <a:xfrm>
            <a:off x="6384203" y="4171471"/>
            <a:ext cx="5218313" cy="1200630"/>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4" name="Text Placeholder 10">
            <a:extLst>
              <a:ext uri="{FF2B5EF4-FFF2-40B4-BE49-F238E27FC236}">
                <a16:creationId xmlns:a16="http://schemas.microsoft.com/office/drawing/2014/main" id="{917D2F7D-1D50-2F04-6A4D-56E6206726A0}"/>
              </a:ext>
            </a:extLst>
          </p:cNvPr>
          <p:cNvSpPr>
            <a:spLocks noGrp="1"/>
          </p:cNvSpPr>
          <p:nvPr>
            <p:ph type="body" sz="quarter" idx="16"/>
          </p:nvPr>
        </p:nvSpPr>
        <p:spPr>
          <a:xfrm>
            <a:off x="6384203" y="3566161"/>
            <a:ext cx="521831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5" name="Line">
            <a:extLst>
              <a:ext uri="{FF2B5EF4-FFF2-40B4-BE49-F238E27FC236}">
                <a16:creationId xmlns:a16="http://schemas.microsoft.com/office/drawing/2014/main" id="{0AE32FE4-0AB2-5893-8C16-25FAF24256A9}"/>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Tree>
    <p:extLst>
      <p:ext uri="{BB962C8B-B14F-4D97-AF65-F5344CB8AC3E}">
        <p14:creationId xmlns:p14="http://schemas.microsoft.com/office/powerpoint/2010/main" val="4069644077"/>
      </p:ext>
    </p:extLst>
  </p:cSld>
  <p:clrMapOvr>
    <a:masterClrMapping/>
  </p:clrMapOvr>
  <p:extLst>
    <p:ext uri="{DCECCB84-F9BA-43D5-87BE-67443E8EF086}">
      <p15:sldGuideLst xmlns:p15="http://schemas.microsoft.com/office/powerpoint/2012/main">
        <p15:guide id="2" pos="98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 Text Box T2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E2A2-57CA-76B4-7FC7-0E7E733D4B24}"/>
              </a:ext>
            </a:extLst>
          </p:cNvPr>
          <p:cNvSpPr>
            <a:spLocks noGrp="1"/>
          </p:cNvSpPr>
          <p:nvPr>
            <p:ph type="title"/>
          </p:nvPr>
        </p:nvSpPr>
        <p:spPr>
          <a:xfrm>
            <a:off x="594733" y="585048"/>
            <a:ext cx="5139174" cy="2020734"/>
          </a:xfrm>
        </p:spPr>
        <p:txBody>
          <a:bodyPr anchor="b">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D5902CC6-0866-F6F1-FFC1-330B30DD7393}"/>
              </a:ext>
            </a:extLst>
          </p:cNvPr>
          <p:cNvSpPr>
            <a:spLocks noGrp="1"/>
          </p:cNvSpPr>
          <p:nvPr>
            <p:ph type="ftr" sz="quarter" idx="10"/>
          </p:nvPr>
        </p:nvSpPr>
        <p:spPr/>
        <p:txBody>
          <a:bodyPr/>
          <a:lstStyle/>
          <a:p>
            <a:r>
              <a:rPr lang="en-ID"/>
              <a:t>PRESENTATION TITLE</a:t>
            </a:r>
            <a:endParaRPr lang="en-ID" dirty="0"/>
          </a:p>
        </p:txBody>
      </p:sp>
      <p:sp>
        <p:nvSpPr>
          <p:cNvPr id="4" name="Slide Number Placeholder 3">
            <a:extLst>
              <a:ext uri="{FF2B5EF4-FFF2-40B4-BE49-F238E27FC236}">
                <a16:creationId xmlns:a16="http://schemas.microsoft.com/office/drawing/2014/main" id="{4CCFEAA7-A226-2E50-AD23-5FE2A5B98604}"/>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Picture Placeholder 5">
            <a:extLst>
              <a:ext uri="{FF2B5EF4-FFF2-40B4-BE49-F238E27FC236}">
                <a16:creationId xmlns:a16="http://schemas.microsoft.com/office/drawing/2014/main" id="{C69D59CD-16F0-1FCD-4958-4D1937859515}"/>
              </a:ext>
            </a:extLst>
          </p:cNvPr>
          <p:cNvSpPr>
            <a:spLocks noGrp="1"/>
          </p:cNvSpPr>
          <p:nvPr>
            <p:ph type="pic" sz="quarter" idx="12"/>
          </p:nvPr>
        </p:nvSpPr>
        <p:spPr>
          <a:xfrm>
            <a:off x="6096000" y="584200"/>
            <a:ext cx="5486399" cy="5689600"/>
          </a:xfrm>
        </p:spPr>
        <p:txBody>
          <a:bodyPr/>
          <a:lstStyle/>
          <a:p>
            <a:endParaRPr lang="en-ID"/>
          </a:p>
        </p:txBody>
      </p:sp>
      <p:sp>
        <p:nvSpPr>
          <p:cNvPr id="8" name="Text Placeholder 7">
            <a:extLst>
              <a:ext uri="{FF2B5EF4-FFF2-40B4-BE49-F238E27FC236}">
                <a16:creationId xmlns:a16="http://schemas.microsoft.com/office/drawing/2014/main" id="{D1694355-D2F1-6177-CA10-2FB2BDCA94FF}"/>
              </a:ext>
            </a:extLst>
          </p:cNvPr>
          <p:cNvSpPr>
            <a:spLocks noGrp="1"/>
          </p:cNvSpPr>
          <p:nvPr>
            <p:ph type="body" sz="quarter" idx="13"/>
          </p:nvPr>
        </p:nvSpPr>
        <p:spPr>
          <a:xfrm>
            <a:off x="594733" y="3044021"/>
            <a:ext cx="5139174" cy="3228931"/>
          </a:xfrm>
        </p:spPr>
        <p:txBody>
          <a:bodyPr>
            <a:noAutofit/>
          </a:bodyPr>
          <a:lstStyle>
            <a:lvl1pPr>
              <a:lnSpc>
                <a:spcPct val="100000"/>
              </a:lnSpc>
              <a:spcBef>
                <a:spcPts val="0"/>
              </a:spcBef>
              <a:defRPr sz="160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1" name="Text Placeholder 6">
            <a:extLst>
              <a:ext uri="{FF2B5EF4-FFF2-40B4-BE49-F238E27FC236}">
                <a16:creationId xmlns:a16="http://schemas.microsoft.com/office/drawing/2014/main" id="{3686FCB5-A714-48C5-F801-8BC93CA09E32}"/>
              </a:ext>
            </a:extLst>
          </p:cNvPr>
          <p:cNvSpPr>
            <a:spLocks noGrp="1"/>
          </p:cNvSpPr>
          <p:nvPr>
            <p:ph type="body" sz="quarter" idx="17"/>
          </p:nvPr>
        </p:nvSpPr>
        <p:spPr>
          <a:xfrm>
            <a:off x="594733" y="2640102"/>
            <a:ext cx="5139174" cy="369600"/>
          </a:xfrm>
        </p:spPr>
        <p:txBody>
          <a:bodyPr anchor="ctr">
            <a:noAutofit/>
          </a:bodyPr>
          <a:lstStyle>
            <a:lvl1pPr>
              <a:lnSpc>
                <a:spcPct val="100000"/>
              </a:lnSpc>
              <a:spcBef>
                <a:spcPts val="0"/>
              </a:spcBef>
              <a:defRPr sz="1800" b="1"/>
            </a:lvl1pPr>
          </a:lstStyle>
          <a:p>
            <a:pPr lvl="0"/>
            <a:r>
              <a:rPr lang="en-US" dirty="0"/>
              <a:t>Click to edit Master text styles</a:t>
            </a:r>
          </a:p>
        </p:txBody>
      </p:sp>
    </p:spTree>
    <p:extLst>
      <p:ext uri="{BB962C8B-B14F-4D97-AF65-F5344CB8AC3E}">
        <p14:creationId xmlns:p14="http://schemas.microsoft.com/office/powerpoint/2010/main" val="946925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Text Boxes T21V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486486" y="586129"/>
            <a:ext cx="3113232" cy="5223110"/>
          </a:xfrm>
        </p:spPr>
        <p:txBody>
          <a:bodyPr vert="horz" lIns="91440" tIns="45720" rIns="91440" bIns="45720" rtlCol="0">
            <a:noAutofit/>
          </a:bodyPr>
          <a:lstStyle>
            <a:lvl1pPr>
              <a:defRPr lang="en-US"/>
            </a:lvl1pPr>
          </a:lstStyle>
          <a:p>
            <a:pPr marL="0" lvl="0" indent="0">
              <a:buNone/>
            </a:pPr>
            <a:endParaRPr lang="en-US"/>
          </a:p>
        </p:txBody>
      </p:sp>
      <p:sp>
        <p:nvSpPr>
          <p:cNvPr id="4" name="Title 1">
            <a:extLst>
              <a:ext uri="{FF2B5EF4-FFF2-40B4-BE49-F238E27FC236}">
                <a16:creationId xmlns:a16="http://schemas.microsoft.com/office/drawing/2014/main" id="{AC527AC1-99E4-87C5-6AB2-BD537C5E8040}"/>
              </a:ext>
            </a:extLst>
          </p:cNvPr>
          <p:cNvSpPr>
            <a:spLocks noGrp="1"/>
          </p:cNvSpPr>
          <p:nvPr>
            <p:ph type="title"/>
          </p:nvPr>
        </p:nvSpPr>
        <p:spPr>
          <a:xfrm>
            <a:off x="587376" y="584200"/>
            <a:ext cx="7524750" cy="1901825"/>
          </a:xfrm>
        </p:spPr>
        <p:txBody>
          <a:bodyPr wrap="square" anchor="t">
            <a:noAutofit/>
          </a:bodyPr>
          <a:lstStyle>
            <a:lvl1pPr>
              <a:defRPr sz="4400" b="0">
                <a:latin typeface="+mj-lt"/>
              </a:defRPr>
            </a:lvl1pPr>
          </a:lstStyle>
          <a:p>
            <a:r>
              <a:rPr lang="en-US" dirty="0"/>
              <a:t>Click to edit Master title</a:t>
            </a:r>
          </a:p>
        </p:txBody>
      </p:sp>
      <p:sp>
        <p:nvSpPr>
          <p:cNvPr id="8" name="Line">
            <a:extLst>
              <a:ext uri="{FF2B5EF4-FFF2-40B4-BE49-F238E27FC236}">
                <a16:creationId xmlns:a16="http://schemas.microsoft.com/office/drawing/2014/main" id="{1F89CF16-742B-9AD3-4951-442BF353FEEA}"/>
              </a:ext>
            </a:extLst>
          </p:cNvPr>
          <p:cNvSpPr/>
          <p:nvPr userDrawn="1"/>
        </p:nvSpPr>
        <p:spPr>
          <a:xfrm>
            <a:off x="587375" y="5980775"/>
            <a:ext cx="11012343" cy="0"/>
          </a:xfrm>
          <a:prstGeom prst="line">
            <a:avLst/>
          </a:prstGeom>
          <a:ln w="12700">
            <a:solidFill>
              <a:schemeClr val="accent1"/>
            </a:solidFill>
            <a:miter/>
          </a:ln>
        </p:spPr>
        <p:txBody>
          <a:bodyPr lIns="34289" rIns="34289"/>
          <a:lstStyle/>
          <a:p>
            <a:endParaRPr sz="1350"/>
          </a:p>
        </p:txBody>
      </p:sp>
      <p:sp>
        <p:nvSpPr>
          <p:cNvPr id="16" name="Text Placeholder 10">
            <a:extLst>
              <a:ext uri="{FF2B5EF4-FFF2-40B4-BE49-F238E27FC236}">
                <a16:creationId xmlns:a16="http://schemas.microsoft.com/office/drawing/2014/main" id="{27D30BC7-CE65-CC64-D5B9-56620BE2ED94}"/>
              </a:ext>
            </a:extLst>
          </p:cNvPr>
          <p:cNvSpPr>
            <a:spLocks noGrp="1"/>
          </p:cNvSpPr>
          <p:nvPr>
            <p:ph type="body" sz="quarter" idx="13"/>
          </p:nvPr>
        </p:nvSpPr>
        <p:spPr>
          <a:xfrm>
            <a:off x="592282" y="3429000"/>
            <a:ext cx="3487593" cy="2380243"/>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71D033DD-6852-B385-EDA8-28728327AC68}"/>
              </a:ext>
            </a:extLst>
          </p:cNvPr>
          <p:cNvSpPr>
            <a:spLocks noGrp="1"/>
          </p:cNvSpPr>
          <p:nvPr>
            <p:ph type="body" sz="quarter" idx="14"/>
          </p:nvPr>
        </p:nvSpPr>
        <p:spPr>
          <a:xfrm>
            <a:off x="592282" y="2823691"/>
            <a:ext cx="348759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7BDB5675-1DBE-D17A-4FE3-C2CA2458D0DA}"/>
              </a:ext>
            </a:extLst>
          </p:cNvPr>
          <p:cNvSpPr>
            <a:spLocks noGrp="1"/>
          </p:cNvSpPr>
          <p:nvPr>
            <p:ph type="body" sz="quarter" idx="15"/>
          </p:nvPr>
        </p:nvSpPr>
        <p:spPr>
          <a:xfrm>
            <a:off x="4624532" y="3429000"/>
            <a:ext cx="3487593" cy="2380243"/>
          </a:xfrm>
        </p:spPr>
        <p:txBody>
          <a:bodyPr>
            <a:noAutofit/>
          </a:bodyPr>
          <a:lstStyle>
            <a:lvl1pPr marL="0" indent="0">
              <a:lnSpc>
                <a:spcPct val="100000"/>
              </a:lnSpc>
              <a:spcBef>
                <a:spcPts val="0"/>
              </a:spcBef>
              <a:buNone/>
              <a:defRPr sz="1600">
                <a:solidFill>
                  <a:schemeClr val="tx2"/>
                </a:solidFill>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A07C8966-04AE-FDD6-79AC-66D7B8C637C2}"/>
              </a:ext>
            </a:extLst>
          </p:cNvPr>
          <p:cNvSpPr>
            <a:spLocks noGrp="1"/>
          </p:cNvSpPr>
          <p:nvPr>
            <p:ph type="body" sz="quarter" idx="16"/>
          </p:nvPr>
        </p:nvSpPr>
        <p:spPr>
          <a:xfrm>
            <a:off x="4624532" y="2823691"/>
            <a:ext cx="3487593" cy="602673"/>
          </a:xfrm>
        </p:spPr>
        <p:txBody>
          <a:bodyPr anchor="b">
            <a:noAutofit/>
          </a:bodyPr>
          <a:lstStyle>
            <a:lvl1pPr marL="0" indent="0">
              <a:lnSpc>
                <a:spcPct val="100000"/>
              </a:lnSpc>
              <a:spcBef>
                <a:spcPts val="0"/>
              </a:spcBef>
              <a:buNone/>
              <a:defRPr sz="1800" b="1">
                <a:solidFill>
                  <a:schemeClr val="tx1">
                    <a:lumMod val="75000"/>
                    <a:lumOff val="25000"/>
                  </a:schemeClr>
                </a:solidFill>
              </a:defRPr>
            </a:lvl1pPr>
          </a:lstStyle>
          <a:p>
            <a:pPr lvl="0"/>
            <a:r>
              <a:rPr lang="en-US" dirty="0"/>
              <a:t>Click to edit Master text styles</a:t>
            </a:r>
          </a:p>
        </p:txBody>
      </p:sp>
      <p:sp>
        <p:nvSpPr>
          <p:cNvPr id="22" name="Slide Number Placeholder 5">
            <a:extLst>
              <a:ext uri="{FF2B5EF4-FFF2-40B4-BE49-F238E27FC236}">
                <a16:creationId xmlns:a16="http://schemas.microsoft.com/office/drawing/2014/main" id="{F186260F-531D-92B8-CE76-F5E12B1A2386}"/>
              </a:ext>
            </a:extLst>
          </p:cNvPr>
          <p:cNvSpPr>
            <a:spLocks noGrp="1"/>
          </p:cNvSpPr>
          <p:nvPr>
            <p:ph type="sldNum" sz="quarter" idx="4"/>
          </p:nvPr>
        </p:nvSpPr>
        <p:spPr>
          <a:xfrm>
            <a:off x="11602516" y="219869"/>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3826859396"/>
      </p:ext>
    </p:extLst>
  </p:cSld>
  <p:clrMapOvr>
    <a:masterClrMapping/>
  </p:clrMapOvr>
  <p:extLst>
    <p:ext uri="{DCECCB84-F9BA-43D5-87BE-67443E8EF086}">
      <p15:sldGuideLst xmlns:p15="http://schemas.microsoft.com/office/powerpoint/2012/main">
        <p15:guide id="2" pos="9848">
          <p15:clr>
            <a:srgbClr val="FBAE40"/>
          </p15:clr>
        </p15:guide>
        <p15:guide id="3" pos="511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3738C-94B3-412E-9990-9711BE4C9ABE}" type="datetimeFigureOut">
              <a:rPr lang="en-PK" smtClean="0"/>
              <a:t>04/17/2025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456724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3738C-94B3-412E-9990-9711BE4C9ABE}" type="datetimeFigureOut">
              <a:rPr lang="en-PK" smtClean="0"/>
              <a:t>04/17/2025</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90881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3738C-94B3-412E-9990-9711BE4C9ABE}" type="datetimeFigureOut">
              <a:rPr lang="en-PK" smtClean="0"/>
              <a:t>04/17/2025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3480567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3738C-94B3-412E-9990-9711BE4C9ABE}" type="datetimeFigureOut">
              <a:rPr lang="en-PK" smtClean="0"/>
              <a:t>04/17/2025</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3584471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3738C-94B3-412E-9990-9711BE4C9ABE}" type="datetimeFigureOut">
              <a:rPr lang="en-PK" smtClean="0"/>
              <a:t>04/17/2025</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174819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3738C-94B3-412E-9990-9711BE4C9ABE}" type="datetimeFigureOut">
              <a:rPr lang="en-PK" smtClean="0"/>
              <a:t>04/17/2025</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615809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3738C-94B3-412E-9990-9711BE4C9ABE}" type="datetimeFigureOut">
              <a:rPr lang="en-PK" smtClean="0"/>
              <a:t>04/17/2025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869138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3738C-94B3-412E-9990-9711BE4C9ABE}" type="datetimeFigureOut">
              <a:rPr lang="en-PK" smtClean="0"/>
              <a:t>04/17/2025</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59FBE85-A459-4DFE-9790-BF92CD928A86}" type="slidenum">
              <a:rPr lang="en-PK" smtClean="0"/>
              <a:t>‹#›</a:t>
            </a:fld>
            <a:endParaRPr lang="en-PK"/>
          </a:p>
        </p:txBody>
      </p:sp>
    </p:spTree>
    <p:extLst>
      <p:ext uri="{BB962C8B-B14F-4D97-AF65-F5344CB8AC3E}">
        <p14:creationId xmlns:p14="http://schemas.microsoft.com/office/powerpoint/2010/main" val="2637732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F503738C-94B3-412E-9990-9711BE4C9ABE}" type="datetimeFigureOut">
              <a:rPr lang="en-PK" smtClean="0"/>
              <a:t>04/17/2025</a:t>
            </a:fld>
            <a:endParaRPr lang="en-P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P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559FBE85-A459-4DFE-9790-BF92CD928A86}" type="slidenum">
              <a:rPr lang="en-PK" smtClean="0"/>
              <a:t>‹#›</a:t>
            </a:fld>
            <a:endParaRPr lang="en-PK"/>
          </a:p>
        </p:txBody>
      </p:sp>
    </p:spTree>
    <p:extLst>
      <p:ext uri="{BB962C8B-B14F-4D97-AF65-F5344CB8AC3E}">
        <p14:creationId xmlns:p14="http://schemas.microsoft.com/office/powerpoint/2010/main" val="314734039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69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109.png"/><Relationship Id="rId4" Type="http://schemas.openxmlformats.org/officeDocument/2006/relationships/image" Target="../media/image108.png"/></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134.png"/><Relationship Id="rId4" Type="http://schemas.openxmlformats.org/officeDocument/2006/relationships/image" Target="../media/image56.png"/></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image" Target="../media/image113.png"/><Relationship Id="rId4" Type="http://schemas.openxmlformats.org/officeDocument/2006/relationships/image" Target="../media/image110.png"/></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119.png"/></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0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4.png"/><Relationship Id="rId4" Type="http://schemas.openxmlformats.org/officeDocument/2006/relationships/image" Target="../media/image92.png"/></Relationships>
</file>

<file path=ppt/slides/_rels/slide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12.xml"/><Relationship Id="rId5" Type="http://schemas.openxmlformats.org/officeDocument/2006/relationships/image" Target="../media/image136.png"/><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6.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2.png"/><Relationship Id="rId4" Type="http://schemas.openxmlformats.org/officeDocument/2006/relationships/image" Target="../media/image103.png"/></Relationships>
</file>

<file path=ppt/slides/_rels/slide1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1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2.png"/><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144.png"/><Relationship Id="rId4" Type="http://schemas.openxmlformats.org/officeDocument/2006/relationships/image" Target="../media/image56.png"/></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7.png"/><Relationship Id="rId4" Type="http://schemas.openxmlformats.org/officeDocument/2006/relationships/image" Target="../media/image98.png"/></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2.png"/><Relationship Id="rId4" Type="http://schemas.openxmlformats.org/officeDocument/2006/relationships/image" Target="../media/image103.png"/></Relationships>
</file>

<file path=ppt/slides/_rels/slide1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22.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eg"/><Relationship Id="rId17" Type="http://schemas.openxmlformats.org/officeDocument/2006/relationships/image" Target="../media/image17.png"/><Relationship Id="rId2" Type="http://schemas.openxmlformats.org/officeDocument/2006/relationships/image" Target="../media/image2.jpeg"/><Relationship Id="rId16" Type="http://schemas.openxmlformats.org/officeDocument/2006/relationships/image" Target="../media/image16.jpe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jpeg"/><Relationship Id="rId10" Type="http://schemas.openxmlformats.org/officeDocument/2006/relationships/image" Target="../media/image10.png"/><Relationship Id="rId19" Type="http://schemas.openxmlformats.org/officeDocument/2006/relationships/image" Target="../media/image19.jpe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e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analyticsvidhya.com/blog/2021/03/step-by-step-process-of-feature-engineering-for-machine-learning-algorithms-in-data-scienc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71.png"/><Relationship Id="rId4" Type="http://schemas.microsoft.com/office/2011/relationships/webextension" Target="../webextensions/webextension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95.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2.png"/><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120.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7.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2.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95.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8.pn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2.png"/><Relationship Id="rId4" Type="http://schemas.openxmlformats.org/officeDocument/2006/relationships/image" Target="../media/image93.png"/></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130.png"/><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7.png"/><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2.png"/><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858D89-547A-1BE1-9C4A-02740206CB08}"/>
              </a:ext>
            </a:extLst>
          </p:cNvPr>
          <p:cNvSpPr>
            <a:spLocks noGrp="1"/>
          </p:cNvSpPr>
          <p:nvPr>
            <p:ph type="ctrTitle"/>
          </p:nvPr>
        </p:nvSpPr>
        <p:spPr>
          <a:xfrm>
            <a:off x="9267909" y="2023110"/>
            <a:ext cx="2469624" cy="2846070"/>
          </a:xfrm>
        </p:spPr>
        <p:txBody>
          <a:bodyPr anchor="ctr">
            <a:normAutofit/>
          </a:bodyPr>
          <a:lstStyle/>
          <a:p>
            <a:pPr algn="l"/>
            <a:r>
              <a:rPr lang="en-GB" sz="3100"/>
              <a:t>Basics of Data Analysis, Visualization &amp; Machine Learning</a:t>
            </a:r>
            <a:endParaRPr lang="en-PK" sz="3100"/>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D639BFE-7E5E-C162-4BBC-F5EAC91A21C7}"/>
              </a:ext>
            </a:extLst>
          </p:cNvPr>
          <p:cNvPicPr>
            <a:picLocks noChangeAspect="1"/>
          </p:cNvPicPr>
          <p:nvPr/>
        </p:nvPicPr>
        <p:blipFill>
          <a:blip r:embed="rId2"/>
          <a:stretch>
            <a:fillRect/>
          </a:stretch>
        </p:blipFill>
        <p:spPr>
          <a:xfrm>
            <a:off x="545238" y="1020310"/>
            <a:ext cx="7608304" cy="4888335"/>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822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E4C7-A431-6CF9-F226-A2733AE8FF0C}"/>
              </a:ext>
            </a:extLst>
          </p:cNvPr>
          <p:cNvSpPr>
            <a:spLocks noGrp="1"/>
          </p:cNvSpPr>
          <p:nvPr>
            <p:ph type="title"/>
          </p:nvPr>
        </p:nvSpPr>
        <p:spPr/>
        <p:txBody>
          <a:bodyPr/>
          <a:lstStyle/>
          <a:p>
            <a:r>
              <a:rPr lang="en-GB" dirty="0"/>
              <a:t>Data Types</a:t>
            </a:r>
            <a:endParaRPr lang="en-PK" dirty="0"/>
          </a:p>
        </p:txBody>
      </p:sp>
      <p:sp>
        <p:nvSpPr>
          <p:cNvPr id="3" name="Content Placeholder 2">
            <a:extLst>
              <a:ext uri="{FF2B5EF4-FFF2-40B4-BE49-F238E27FC236}">
                <a16:creationId xmlns:a16="http://schemas.microsoft.com/office/drawing/2014/main" id="{B58B109D-D757-E228-84BC-8AE8993A8283}"/>
              </a:ext>
            </a:extLst>
          </p:cNvPr>
          <p:cNvSpPr>
            <a:spLocks noGrp="1"/>
          </p:cNvSpPr>
          <p:nvPr>
            <p:ph idx="1"/>
          </p:nvPr>
        </p:nvSpPr>
        <p:spPr/>
        <p:txBody>
          <a:bodyPr/>
          <a:lstStyle/>
          <a:p>
            <a:pPr marL="0" indent="0">
              <a:buNone/>
            </a:pPr>
            <a:r>
              <a:rPr lang="en-GB" dirty="0"/>
              <a:t>In data analysis, data is often categorized into three main types based on its structure and the level of organization:</a:t>
            </a:r>
          </a:p>
          <a:p>
            <a:r>
              <a:rPr lang="en-GB" dirty="0"/>
              <a:t>Structured Data</a:t>
            </a:r>
          </a:p>
          <a:p>
            <a:r>
              <a:rPr lang="en-GB" dirty="0"/>
              <a:t>Semi-structured Data</a:t>
            </a:r>
          </a:p>
          <a:p>
            <a:r>
              <a:rPr lang="en-GB" dirty="0"/>
              <a:t>Unstructured Data</a:t>
            </a:r>
            <a:endParaRPr lang="en-PK" dirty="0"/>
          </a:p>
        </p:txBody>
      </p:sp>
    </p:spTree>
    <p:extLst>
      <p:ext uri="{BB962C8B-B14F-4D97-AF65-F5344CB8AC3E}">
        <p14:creationId xmlns:p14="http://schemas.microsoft.com/office/powerpoint/2010/main" val="9853151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pic>
        <p:nvPicPr>
          <p:cNvPr id="6" name="Image 4" descr="preencoded.png"/>
          <p:cNvPicPr>
            <a:picLocks noChangeAspect="1"/>
          </p:cNvPicPr>
          <p:nvPr/>
        </p:nvPicPr>
        <p:blipFill>
          <a:blip r:embed="rId7"/>
          <a:stretch>
            <a:fillRect/>
          </a:stretch>
        </p:blipFill>
        <p:spPr>
          <a:xfrm>
            <a:off x="4206240" y="1965960"/>
            <a:ext cx="3787140" cy="3787140"/>
          </a:xfrm>
          <a:prstGeom prst="rect">
            <a:avLst/>
          </a:prstGeom>
        </p:spPr>
      </p:pic>
      <p:sp>
        <p:nvSpPr>
          <p:cNvPr id="7" name="Text 0"/>
          <p:cNvSpPr/>
          <p:nvPr/>
        </p:nvSpPr>
        <p:spPr>
          <a:xfrm>
            <a:off x="5341620" y="43891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8" name="Text 1"/>
          <p:cNvSpPr/>
          <p:nvPr/>
        </p:nvSpPr>
        <p:spPr>
          <a:xfrm>
            <a:off x="6720840" y="43891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2"/>
          <p:cNvSpPr/>
          <p:nvPr/>
        </p:nvSpPr>
        <p:spPr>
          <a:xfrm>
            <a:off x="5341620" y="30099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3"/>
          <p:cNvSpPr/>
          <p:nvPr/>
        </p:nvSpPr>
        <p:spPr>
          <a:xfrm>
            <a:off x="6720840" y="30099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1" name="Text 4"/>
          <p:cNvSpPr/>
          <p:nvPr/>
        </p:nvSpPr>
        <p:spPr>
          <a:xfrm>
            <a:off x="792480" y="4632960"/>
            <a:ext cx="3322320" cy="12344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table that visualizes classification model performance, detailing true positives, false positives, true negatives, and false negatives.</a:t>
            </a:r>
            <a:endParaRPr lang="en-US" sz="1542" dirty="0"/>
          </a:p>
        </p:txBody>
      </p:sp>
      <p:sp>
        <p:nvSpPr>
          <p:cNvPr id="12" name="Text 5"/>
          <p:cNvSpPr/>
          <p:nvPr/>
        </p:nvSpPr>
        <p:spPr>
          <a:xfrm>
            <a:off x="792480" y="2598420"/>
            <a:ext cx="332232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ratio of correctly predicted instances to the total instances, potentially misleading for imbalanced data.</a:t>
            </a:r>
            <a:endParaRPr lang="en-US" sz="1542" dirty="0"/>
          </a:p>
        </p:txBody>
      </p:sp>
      <p:sp>
        <p:nvSpPr>
          <p:cNvPr id="13" name="Text 6"/>
          <p:cNvSpPr/>
          <p:nvPr/>
        </p:nvSpPr>
        <p:spPr>
          <a:xfrm>
            <a:off x="8092440" y="259842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Precision reflects the accuracy of positive predictions, while recall assesses the model's ability to identify all relevant instances.</a:t>
            </a:r>
            <a:endParaRPr lang="en-US" sz="1542" dirty="0"/>
          </a:p>
        </p:txBody>
      </p:sp>
      <p:sp>
        <p:nvSpPr>
          <p:cNvPr id="14" name="Text 7"/>
          <p:cNvSpPr/>
          <p:nvPr/>
        </p:nvSpPr>
        <p:spPr>
          <a:xfrm>
            <a:off x="8092440" y="463296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harmonic mean of precision and recall, providing a balanced measure for classification models, essential for imbalanced datasets.</a:t>
            </a:r>
            <a:endParaRPr lang="en-US" sz="1542" dirty="0"/>
          </a:p>
        </p:txBody>
      </p:sp>
      <p:sp>
        <p:nvSpPr>
          <p:cNvPr id="15" name="Text 8"/>
          <p:cNvSpPr/>
          <p:nvPr/>
        </p:nvSpPr>
        <p:spPr>
          <a:xfrm>
            <a:off x="693420" y="10058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Evaluation Metrics</a:t>
            </a:r>
            <a:endParaRPr lang="en-US" sz="3908" dirty="0"/>
          </a:p>
        </p:txBody>
      </p:sp>
      <p:sp>
        <p:nvSpPr>
          <p:cNvPr id="16" name="Text 9"/>
          <p:cNvSpPr/>
          <p:nvPr/>
        </p:nvSpPr>
        <p:spPr>
          <a:xfrm>
            <a:off x="8092440" y="207264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Precision and Recall</a:t>
            </a:r>
            <a:endParaRPr lang="en-US" sz="1950" dirty="0"/>
          </a:p>
        </p:txBody>
      </p:sp>
      <p:sp>
        <p:nvSpPr>
          <p:cNvPr id="17" name="Text 10"/>
          <p:cNvSpPr/>
          <p:nvPr/>
        </p:nvSpPr>
        <p:spPr>
          <a:xfrm>
            <a:off x="792480" y="409956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Confusion Matrix</a:t>
            </a:r>
            <a:endParaRPr lang="en-US" sz="1950" dirty="0"/>
          </a:p>
        </p:txBody>
      </p:sp>
      <p:sp>
        <p:nvSpPr>
          <p:cNvPr id="18" name="Text 11"/>
          <p:cNvSpPr/>
          <p:nvPr/>
        </p:nvSpPr>
        <p:spPr>
          <a:xfrm>
            <a:off x="792480" y="207264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Accuracy</a:t>
            </a:r>
            <a:endParaRPr lang="en-US" sz="1950" dirty="0"/>
          </a:p>
        </p:txBody>
      </p:sp>
      <p:sp>
        <p:nvSpPr>
          <p:cNvPr id="19" name="Text 12"/>
          <p:cNvSpPr/>
          <p:nvPr/>
        </p:nvSpPr>
        <p:spPr>
          <a:xfrm>
            <a:off x="8092440" y="40995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F1 Score</a:t>
            </a:r>
            <a:endParaRPr lang="en-US" sz="195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6210300" y="3962400"/>
            <a:ext cx="5288280" cy="1661160"/>
          </a:xfrm>
          <a:prstGeom prst="rect">
            <a:avLst/>
          </a:prstGeom>
        </p:spPr>
      </p:pic>
      <p:pic>
        <p:nvPicPr>
          <p:cNvPr id="5" name="Image 3" descr="preencoded.png"/>
          <p:cNvPicPr>
            <a:picLocks noChangeAspect="1"/>
          </p:cNvPicPr>
          <p:nvPr/>
        </p:nvPicPr>
        <p:blipFill>
          <a:blip r:embed="rId5"/>
          <a:stretch>
            <a:fillRect/>
          </a:stretch>
        </p:blipFill>
        <p:spPr>
          <a:xfrm>
            <a:off x="701040" y="2087880"/>
            <a:ext cx="5288280" cy="1661160"/>
          </a:xfrm>
          <a:prstGeom prst="rect">
            <a:avLst/>
          </a:prstGeom>
        </p:spPr>
      </p:pic>
      <p:pic>
        <p:nvPicPr>
          <p:cNvPr id="6" name="Image 4" descr="preencoded.png"/>
          <p:cNvPicPr>
            <a:picLocks noChangeAspect="1"/>
          </p:cNvPicPr>
          <p:nvPr/>
        </p:nvPicPr>
        <p:blipFill>
          <a:blip r:embed="rId5"/>
          <a:stretch>
            <a:fillRect/>
          </a:stretch>
        </p:blipFill>
        <p:spPr>
          <a:xfrm>
            <a:off x="6210300" y="2087880"/>
            <a:ext cx="5288280" cy="1661160"/>
          </a:xfrm>
          <a:prstGeom prst="rect">
            <a:avLst/>
          </a:prstGeom>
        </p:spPr>
      </p:pic>
      <p:pic>
        <p:nvPicPr>
          <p:cNvPr id="7" name="Image 5" descr="preencoded.png"/>
          <p:cNvPicPr>
            <a:picLocks noChangeAspect="1"/>
          </p:cNvPicPr>
          <p:nvPr/>
        </p:nvPicPr>
        <p:blipFill>
          <a:blip r:embed="rId5"/>
          <a:stretch>
            <a:fillRect/>
          </a:stretch>
        </p:blipFill>
        <p:spPr>
          <a:xfrm>
            <a:off x="701040" y="3962400"/>
            <a:ext cx="5288280" cy="1661160"/>
          </a:xfrm>
          <a:prstGeom prst="rect">
            <a:avLst/>
          </a:prstGeom>
        </p:spPr>
      </p:pic>
      <p:sp>
        <p:nvSpPr>
          <p:cNvPr id="8" name="Text 0"/>
          <p:cNvSpPr/>
          <p:nvPr/>
        </p:nvSpPr>
        <p:spPr>
          <a:xfrm>
            <a:off x="6431280" y="4518660"/>
            <a:ext cx="484632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Machine learning plays a key role in enabling vehicles to perceive their environment and make real-time decisions, enhancing safety and efficiency in transportation.</a:t>
            </a:r>
            <a:endParaRPr lang="en-US" sz="1542" dirty="0"/>
          </a:p>
        </p:txBody>
      </p:sp>
      <p:sp>
        <p:nvSpPr>
          <p:cNvPr id="9" name="Text 1"/>
          <p:cNvSpPr/>
          <p:nvPr/>
        </p:nvSpPr>
        <p:spPr>
          <a:xfrm>
            <a:off x="6431280" y="220980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Finance</a:t>
            </a:r>
            <a:endParaRPr lang="en-US" sz="1950" dirty="0"/>
          </a:p>
        </p:txBody>
      </p:sp>
      <p:sp>
        <p:nvSpPr>
          <p:cNvPr id="10" name="Text 2"/>
          <p:cNvSpPr/>
          <p:nvPr/>
        </p:nvSpPr>
        <p:spPr>
          <a:xfrm>
            <a:off x="922020" y="220980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Healthcare</a:t>
            </a:r>
            <a:endParaRPr lang="en-US" sz="1950" dirty="0"/>
          </a:p>
        </p:txBody>
      </p:sp>
      <p:sp>
        <p:nvSpPr>
          <p:cNvPr id="11" name="Text 3"/>
          <p:cNvSpPr/>
          <p:nvPr/>
        </p:nvSpPr>
        <p:spPr>
          <a:xfrm>
            <a:off x="922020" y="2636520"/>
            <a:ext cx="484632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Machine learning is employed for predictive analytics in patient diagnosis and treatment recommendations, improving clinical decision-making processes.</a:t>
            </a:r>
            <a:endParaRPr lang="en-US" sz="1542" dirty="0"/>
          </a:p>
        </p:txBody>
      </p:sp>
      <p:sp>
        <p:nvSpPr>
          <p:cNvPr id="12" name="Text 4"/>
          <p:cNvSpPr/>
          <p:nvPr/>
        </p:nvSpPr>
        <p:spPr>
          <a:xfrm>
            <a:off x="693420" y="12344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Applications of Machine Learning</a:t>
            </a:r>
            <a:endParaRPr lang="en-US" sz="3908" dirty="0"/>
          </a:p>
        </p:txBody>
      </p:sp>
      <p:sp>
        <p:nvSpPr>
          <p:cNvPr id="13" name="Text 5"/>
          <p:cNvSpPr/>
          <p:nvPr/>
        </p:nvSpPr>
        <p:spPr>
          <a:xfrm>
            <a:off x="922020" y="4518660"/>
            <a:ext cx="484632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Businesses use machine learning for customer segmentation, predicting consumer behavior, and optimizing marketing campaigns through targeted strategies.</a:t>
            </a:r>
            <a:endParaRPr lang="en-US" sz="1542" dirty="0"/>
          </a:p>
        </p:txBody>
      </p:sp>
      <p:sp>
        <p:nvSpPr>
          <p:cNvPr id="14" name="Text 6"/>
          <p:cNvSpPr/>
          <p:nvPr/>
        </p:nvSpPr>
        <p:spPr>
          <a:xfrm>
            <a:off x="6431280" y="2636520"/>
            <a:ext cx="484632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Algorithms are critical in fraud detection systems, risk assessment, algorithmic trading, and personalized financial recommendations for customers.</a:t>
            </a:r>
            <a:endParaRPr lang="en-US" sz="1542" dirty="0"/>
          </a:p>
        </p:txBody>
      </p:sp>
      <p:sp>
        <p:nvSpPr>
          <p:cNvPr id="15" name="Text 7"/>
          <p:cNvSpPr/>
          <p:nvPr/>
        </p:nvSpPr>
        <p:spPr>
          <a:xfrm>
            <a:off x="922020" y="409194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Marketing</a:t>
            </a:r>
            <a:endParaRPr lang="en-US" sz="1950" dirty="0"/>
          </a:p>
        </p:txBody>
      </p:sp>
      <p:sp>
        <p:nvSpPr>
          <p:cNvPr id="16" name="Text 8"/>
          <p:cNvSpPr/>
          <p:nvPr/>
        </p:nvSpPr>
        <p:spPr>
          <a:xfrm>
            <a:off x="6431280" y="409194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Autonomous Vehicles</a:t>
            </a:r>
            <a:endParaRPr lang="en-US" sz="195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pic>
        <p:nvPicPr>
          <p:cNvPr id="6" name="Image 4" descr="preencoded.png"/>
          <p:cNvPicPr>
            <a:picLocks noChangeAspect="1"/>
          </p:cNvPicPr>
          <p:nvPr/>
        </p:nvPicPr>
        <p:blipFill>
          <a:blip r:embed="rId7"/>
          <a:stretch>
            <a:fillRect/>
          </a:stretch>
        </p:blipFill>
        <p:spPr>
          <a:xfrm>
            <a:off x="4206240" y="1958340"/>
            <a:ext cx="3787140" cy="3787140"/>
          </a:xfrm>
          <a:prstGeom prst="rect">
            <a:avLst/>
          </a:prstGeom>
        </p:spPr>
      </p:pic>
      <p:sp>
        <p:nvSpPr>
          <p:cNvPr id="7" name="Text 0"/>
          <p:cNvSpPr/>
          <p:nvPr/>
        </p:nvSpPr>
        <p:spPr>
          <a:xfrm>
            <a:off x="5097780" y="46329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8" name="Text 1"/>
          <p:cNvSpPr/>
          <p:nvPr/>
        </p:nvSpPr>
        <p:spPr>
          <a:xfrm>
            <a:off x="5097780" y="27660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9" name="Text 2"/>
          <p:cNvSpPr/>
          <p:nvPr/>
        </p:nvSpPr>
        <p:spPr>
          <a:xfrm>
            <a:off x="6972300" y="27660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0" name="Text 3"/>
          <p:cNvSpPr/>
          <p:nvPr/>
        </p:nvSpPr>
        <p:spPr>
          <a:xfrm>
            <a:off x="6972300" y="46329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1" name="Text 4"/>
          <p:cNvSpPr/>
          <p:nvPr/>
        </p:nvSpPr>
        <p:spPr>
          <a:xfrm>
            <a:off x="792480" y="4221480"/>
            <a:ext cx="3322320" cy="312420"/>
          </a:xfrm>
          <a:prstGeom prst="rect">
            <a:avLst/>
          </a:prstGeom>
          <a:noFill/>
          <a:ln/>
        </p:spPr>
        <p:txBody>
          <a:bodyPr wrap="non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Ethical Concerns</a:t>
            </a:r>
            <a:endParaRPr lang="en-US" sz="1950" dirty="0"/>
          </a:p>
        </p:txBody>
      </p:sp>
      <p:sp>
        <p:nvSpPr>
          <p:cNvPr id="12" name="Text 5"/>
          <p:cNvSpPr/>
          <p:nvPr/>
        </p:nvSpPr>
        <p:spPr>
          <a:xfrm>
            <a:off x="8092440" y="475488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Many machine learning models can be black boxes, making it difficult to interpret their decisions. This is particularly problematic in regulated industries like healthcare.</a:t>
            </a:r>
            <a:endParaRPr lang="en-US" sz="1542" dirty="0"/>
          </a:p>
        </p:txBody>
      </p:sp>
      <p:sp>
        <p:nvSpPr>
          <p:cNvPr id="13" name="Text 6"/>
          <p:cNvSpPr/>
          <p:nvPr/>
        </p:nvSpPr>
        <p:spPr>
          <a:xfrm>
            <a:off x="792480" y="2232660"/>
            <a:ext cx="332232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Poor quality data can lead to misleading insights and poor algorithm performance. Ensuring accurate, complete, and relevant data is essential for successful machine learning applications.</a:t>
            </a:r>
            <a:endParaRPr lang="en-US" sz="1542" dirty="0"/>
          </a:p>
        </p:txBody>
      </p:sp>
      <p:sp>
        <p:nvSpPr>
          <p:cNvPr id="14" name="Text 7"/>
          <p:cNvSpPr/>
          <p:nvPr/>
        </p:nvSpPr>
        <p:spPr>
          <a:xfrm>
            <a:off x="8092440" y="169926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Overfitting</a:t>
            </a:r>
            <a:endParaRPr lang="en-US" sz="1950" dirty="0"/>
          </a:p>
        </p:txBody>
      </p:sp>
      <p:sp>
        <p:nvSpPr>
          <p:cNvPr id="15" name="Text 8"/>
          <p:cNvSpPr/>
          <p:nvPr/>
        </p:nvSpPr>
        <p:spPr>
          <a:xfrm>
            <a:off x="792480" y="4754880"/>
            <a:ext cx="332232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Issues like algorithmic bias, privacy concerns, and the potential for automation to displace jobs are emerging concerns that require careful consideration.</a:t>
            </a:r>
            <a:endParaRPr lang="en-US" sz="1542" dirty="0"/>
          </a:p>
        </p:txBody>
      </p:sp>
      <p:sp>
        <p:nvSpPr>
          <p:cNvPr id="16" name="Text 9"/>
          <p:cNvSpPr/>
          <p:nvPr/>
        </p:nvSpPr>
        <p:spPr>
          <a:xfrm>
            <a:off x="693420" y="64008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Challenges in Machine Learning</a:t>
            </a:r>
            <a:endParaRPr lang="en-US" sz="3883" dirty="0"/>
          </a:p>
        </p:txBody>
      </p:sp>
      <p:sp>
        <p:nvSpPr>
          <p:cNvPr id="17" name="Text 10"/>
          <p:cNvSpPr/>
          <p:nvPr/>
        </p:nvSpPr>
        <p:spPr>
          <a:xfrm>
            <a:off x="8092440" y="223266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occurs when models perform well on training data but poorly on unseen data due to being too complex. Techniques like cross-validation are crucial to mitigate this risk.</a:t>
            </a:r>
            <a:endParaRPr lang="en-US" sz="1542" dirty="0"/>
          </a:p>
        </p:txBody>
      </p:sp>
      <p:sp>
        <p:nvSpPr>
          <p:cNvPr id="18" name="Text 11"/>
          <p:cNvSpPr/>
          <p:nvPr/>
        </p:nvSpPr>
        <p:spPr>
          <a:xfrm>
            <a:off x="792480" y="1699260"/>
            <a:ext cx="3322320" cy="312420"/>
          </a:xfrm>
          <a:prstGeom prst="rect">
            <a:avLst/>
          </a:prstGeom>
          <a:noFill/>
          <a:ln/>
        </p:spPr>
        <p:txBody>
          <a:bodyPr wrap="non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Quality</a:t>
            </a:r>
            <a:endParaRPr lang="en-US" sz="1950" dirty="0"/>
          </a:p>
        </p:txBody>
      </p:sp>
      <p:sp>
        <p:nvSpPr>
          <p:cNvPr id="19" name="Text 12"/>
          <p:cNvSpPr/>
          <p:nvPr/>
        </p:nvSpPr>
        <p:spPr>
          <a:xfrm>
            <a:off x="8092440" y="422148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Interpretability</a:t>
            </a:r>
            <a:endParaRPr lang="en-US" sz="195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51420"/>
          </a:xfrm>
          <a:prstGeom prst="rect">
            <a:avLst/>
          </a:prstGeom>
        </p:spPr>
      </p:pic>
      <p:pic>
        <p:nvPicPr>
          <p:cNvPr id="3" name="Image 1" descr="preencoded.png"/>
          <p:cNvPicPr>
            <a:picLocks noChangeAspect="1"/>
          </p:cNvPicPr>
          <p:nvPr/>
        </p:nvPicPr>
        <p:blipFill>
          <a:blip r:embed="rId4"/>
          <a:stretch>
            <a:fillRect/>
          </a:stretch>
        </p:blipFill>
        <p:spPr>
          <a:xfrm>
            <a:off x="7871460" y="1493520"/>
            <a:ext cx="2019300" cy="1333500"/>
          </a:xfrm>
          <a:prstGeom prst="rect">
            <a:avLst/>
          </a:prstGeom>
        </p:spPr>
      </p:pic>
      <p:pic>
        <p:nvPicPr>
          <p:cNvPr id="4" name="Image 2" descr="preencoded.png"/>
          <p:cNvPicPr>
            <a:picLocks noChangeAspect="1"/>
          </p:cNvPicPr>
          <p:nvPr/>
        </p:nvPicPr>
        <p:blipFill>
          <a:blip r:embed="rId4"/>
          <a:stretch>
            <a:fillRect/>
          </a:stretch>
        </p:blipFill>
        <p:spPr>
          <a:xfrm>
            <a:off x="2316480" y="1493520"/>
            <a:ext cx="2019300" cy="1333500"/>
          </a:xfrm>
          <a:prstGeom prst="rect">
            <a:avLst/>
          </a:prstGeom>
        </p:spPr>
      </p:pic>
      <p:pic>
        <p:nvPicPr>
          <p:cNvPr id="5" name="Image 3" descr="preencoded.png"/>
          <p:cNvPicPr>
            <a:picLocks noChangeAspect="1"/>
          </p:cNvPicPr>
          <p:nvPr/>
        </p:nvPicPr>
        <p:blipFill>
          <a:blip r:embed="rId4"/>
          <a:stretch>
            <a:fillRect/>
          </a:stretch>
        </p:blipFill>
        <p:spPr>
          <a:xfrm>
            <a:off x="2316480" y="4457700"/>
            <a:ext cx="2019300" cy="1333500"/>
          </a:xfrm>
          <a:prstGeom prst="rect">
            <a:avLst/>
          </a:prstGeom>
        </p:spPr>
      </p:pic>
      <p:pic>
        <p:nvPicPr>
          <p:cNvPr id="6" name="Image 4" descr="preencoded.png"/>
          <p:cNvPicPr>
            <a:picLocks noChangeAspect="1"/>
          </p:cNvPicPr>
          <p:nvPr/>
        </p:nvPicPr>
        <p:blipFill>
          <a:blip r:embed="rId4"/>
          <a:stretch>
            <a:fillRect/>
          </a:stretch>
        </p:blipFill>
        <p:spPr>
          <a:xfrm>
            <a:off x="7871460" y="4457700"/>
            <a:ext cx="2019300" cy="1333500"/>
          </a:xfrm>
          <a:prstGeom prst="rect">
            <a:avLst/>
          </a:prstGeom>
        </p:spPr>
      </p:pic>
      <p:sp>
        <p:nvSpPr>
          <p:cNvPr id="7" name="Text 0"/>
          <p:cNvSpPr/>
          <p:nvPr/>
        </p:nvSpPr>
        <p:spPr>
          <a:xfrm>
            <a:off x="6355080" y="640842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ML systems combined with IoT for data-driven insights across industries.</a:t>
            </a:r>
            <a:endParaRPr lang="en-US" sz="1542" dirty="0"/>
          </a:p>
        </p:txBody>
      </p:sp>
      <p:sp>
        <p:nvSpPr>
          <p:cNvPr id="8" name="Text 1"/>
          <p:cNvSpPr/>
          <p:nvPr/>
        </p:nvSpPr>
        <p:spPr>
          <a:xfrm>
            <a:off x="800100" y="598170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Federated Learning</a:t>
            </a:r>
            <a:endParaRPr lang="en-US" sz="1950" dirty="0"/>
          </a:p>
        </p:txBody>
      </p:sp>
      <p:sp>
        <p:nvSpPr>
          <p:cNvPr id="9" name="Text 2"/>
          <p:cNvSpPr/>
          <p:nvPr/>
        </p:nvSpPr>
        <p:spPr>
          <a:xfrm>
            <a:off x="6355080" y="301752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Automated Machine Learning</a:t>
            </a:r>
            <a:endParaRPr lang="en-US" sz="1950" dirty="0"/>
          </a:p>
        </p:txBody>
      </p:sp>
      <p:sp>
        <p:nvSpPr>
          <p:cNvPr id="10" name="Text 3"/>
          <p:cNvSpPr/>
          <p:nvPr/>
        </p:nvSpPr>
        <p:spPr>
          <a:xfrm>
            <a:off x="693420" y="54102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Trends in Machine Learning</a:t>
            </a:r>
            <a:endParaRPr lang="en-US" sz="3883" dirty="0"/>
          </a:p>
        </p:txBody>
      </p:sp>
      <p:sp>
        <p:nvSpPr>
          <p:cNvPr id="11" name="Text 4"/>
          <p:cNvSpPr/>
          <p:nvPr/>
        </p:nvSpPr>
        <p:spPr>
          <a:xfrm>
            <a:off x="800100" y="640842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Training models across decentralized data sources for enhanced privacy.</a:t>
            </a:r>
            <a:endParaRPr lang="en-US" sz="1542" dirty="0"/>
          </a:p>
        </p:txBody>
      </p:sp>
      <p:sp>
        <p:nvSpPr>
          <p:cNvPr id="12" name="Text 5"/>
          <p:cNvSpPr/>
          <p:nvPr/>
        </p:nvSpPr>
        <p:spPr>
          <a:xfrm>
            <a:off x="800100" y="344424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push towards interpretable models for transparency in AI systems.</a:t>
            </a:r>
            <a:endParaRPr lang="en-US" sz="1542" dirty="0"/>
          </a:p>
        </p:txBody>
      </p:sp>
      <p:sp>
        <p:nvSpPr>
          <p:cNvPr id="13" name="Text 6"/>
          <p:cNvSpPr/>
          <p:nvPr/>
        </p:nvSpPr>
        <p:spPr>
          <a:xfrm>
            <a:off x="800100" y="301752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Explainable AI</a:t>
            </a:r>
            <a:endParaRPr lang="en-US" sz="1950" dirty="0"/>
          </a:p>
        </p:txBody>
      </p:sp>
      <p:sp>
        <p:nvSpPr>
          <p:cNvPr id="14" name="Text 7"/>
          <p:cNvSpPr/>
          <p:nvPr/>
        </p:nvSpPr>
        <p:spPr>
          <a:xfrm>
            <a:off x="6355080" y="598170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Integration with IoT</a:t>
            </a:r>
            <a:endParaRPr lang="en-US" sz="1950" dirty="0"/>
          </a:p>
        </p:txBody>
      </p:sp>
      <p:sp>
        <p:nvSpPr>
          <p:cNvPr id="15" name="Text 8"/>
          <p:cNvSpPr/>
          <p:nvPr/>
        </p:nvSpPr>
        <p:spPr>
          <a:xfrm>
            <a:off x="6355080" y="344424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Automating the entire machine learning process for non-experts.</a:t>
            </a:r>
            <a:endParaRPr lang="en-US" sz="1542"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2339340"/>
          </a:xfrm>
          <a:prstGeom prst="rect">
            <a:avLst/>
          </a:prstGeom>
        </p:spPr>
      </p:pic>
      <p:sp>
        <p:nvSpPr>
          <p:cNvPr id="4" name="Text 0"/>
          <p:cNvSpPr/>
          <p:nvPr/>
        </p:nvSpPr>
        <p:spPr>
          <a:xfrm>
            <a:off x="693420" y="2880360"/>
            <a:ext cx="1082040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Overview of Key Machine Learning Techniques</a:t>
            </a:r>
            <a:endParaRPr lang="en-US" sz="5341" dirty="0"/>
          </a:p>
        </p:txBody>
      </p:sp>
      <p:sp>
        <p:nvSpPr>
          <p:cNvPr id="5" name="Text 1"/>
          <p:cNvSpPr/>
          <p:nvPr/>
        </p:nvSpPr>
        <p:spPr>
          <a:xfrm>
            <a:off x="693420" y="480060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presentation provides an overview of essential machine learning techniques, discussing their applications, advantages, and key concepts, aimed at understanding the vast field of machine learning.</a:t>
            </a:r>
            <a:endParaRPr lang="en-US" sz="1542"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Definition and Purpose</a:t>
            </a:r>
            <a:endParaRPr lang="en-US" sz="1950" dirty="0"/>
          </a:p>
        </p:txBody>
      </p:sp>
      <p:sp>
        <p:nvSpPr>
          <p:cNvPr id="5" name="Text 1"/>
          <p:cNvSpPr/>
          <p:nvPr/>
        </p:nvSpPr>
        <p:spPr>
          <a:xfrm>
            <a:off x="810768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Applications</a:t>
            </a:r>
            <a:endParaRPr lang="en-US" sz="1950" dirty="0"/>
          </a:p>
        </p:txBody>
      </p:sp>
      <p:sp>
        <p:nvSpPr>
          <p:cNvPr id="6" name="Text 2"/>
          <p:cNvSpPr/>
          <p:nvPr/>
        </p:nvSpPr>
        <p:spPr>
          <a:xfrm>
            <a:off x="899160" y="3703320"/>
            <a:ext cx="319278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Trains models on labeled data to predict outcomes.</a:t>
            </a:r>
            <a:endParaRPr lang="en-US" sz="1542" dirty="0"/>
          </a:p>
        </p:txBody>
      </p:sp>
      <p:sp>
        <p:nvSpPr>
          <p:cNvPr id="7" name="Text 3"/>
          <p:cNvSpPr/>
          <p:nvPr/>
        </p:nvSpPr>
        <p:spPr>
          <a:xfrm>
            <a:off x="450342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Common Algorithms</a:t>
            </a:r>
            <a:endParaRPr lang="en-US" sz="1950" dirty="0"/>
          </a:p>
        </p:txBody>
      </p:sp>
      <p:sp>
        <p:nvSpPr>
          <p:cNvPr id="8" name="Text 4"/>
          <p:cNvSpPr/>
          <p:nvPr/>
        </p:nvSpPr>
        <p:spPr>
          <a:xfrm>
            <a:off x="8107680" y="37033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Used in spam detection, sentiment analysis, and credit scoring.</a:t>
            </a:r>
            <a:endParaRPr lang="en-US" sz="1542" dirty="0"/>
          </a:p>
        </p:txBody>
      </p:sp>
      <p:sp>
        <p:nvSpPr>
          <p:cNvPr id="9" name="Text 5"/>
          <p:cNvSpPr/>
          <p:nvPr/>
        </p:nvSpPr>
        <p:spPr>
          <a:xfrm>
            <a:off x="693420" y="231648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Supervised Learning</a:t>
            </a:r>
            <a:endParaRPr lang="en-US" sz="3908" dirty="0"/>
          </a:p>
        </p:txBody>
      </p:sp>
      <p:sp>
        <p:nvSpPr>
          <p:cNvPr id="10" name="Text 6"/>
          <p:cNvSpPr/>
          <p:nvPr/>
        </p:nvSpPr>
        <p:spPr>
          <a:xfrm>
            <a:off x="4503420" y="37033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Includes linear regression, logistic regression, SVM, and decision trees.</a:t>
            </a:r>
            <a:endParaRPr lang="en-US" sz="1542"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01040" y="3078480"/>
            <a:ext cx="396240" cy="396240"/>
          </a:xfrm>
          <a:prstGeom prst="rect">
            <a:avLst/>
          </a:prstGeom>
        </p:spPr>
      </p:pic>
      <p:pic>
        <p:nvPicPr>
          <p:cNvPr id="5" name="Image 3" descr="preencoded.png"/>
          <p:cNvPicPr>
            <a:picLocks noChangeAspect="1"/>
          </p:cNvPicPr>
          <p:nvPr/>
        </p:nvPicPr>
        <p:blipFill>
          <a:blip r:embed="rId5"/>
          <a:stretch>
            <a:fillRect/>
          </a:stretch>
        </p:blipFill>
        <p:spPr>
          <a:xfrm>
            <a:off x="7917180" y="3078480"/>
            <a:ext cx="396240" cy="396240"/>
          </a:xfrm>
          <a:prstGeom prst="rect">
            <a:avLst/>
          </a:prstGeom>
        </p:spPr>
      </p:pic>
      <p:pic>
        <p:nvPicPr>
          <p:cNvPr id="6" name="Image 4" descr="preencoded.png"/>
          <p:cNvPicPr>
            <a:picLocks noChangeAspect="1"/>
          </p:cNvPicPr>
          <p:nvPr/>
        </p:nvPicPr>
        <p:blipFill>
          <a:blip r:embed="rId5"/>
          <a:stretch>
            <a:fillRect/>
          </a:stretch>
        </p:blipFill>
        <p:spPr>
          <a:xfrm>
            <a:off x="4312920" y="3078480"/>
            <a:ext cx="396240" cy="396240"/>
          </a:xfrm>
          <a:prstGeom prst="rect">
            <a:avLst/>
          </a:prstGeom>
        </p:spPr>
      </p:pic>
      <p:sp>
        <p:nvSpPr>
          <p:cNvPr id="7" name="Text 0"/>
          <p:cNvSpPr/>
          <p:nvPr/>
        </p:nvSpPr>
        <p:spPr>
          <a:xfrm>
            <a:off x="830580" y="31546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1"/>
          <p:cNvSpPr/>
          <p:nvPr/>
        </p:nvSpPr>
        <p:spPr>
          <a:xfrm>
            <a:off x="8046720" y="31546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2"/>
          <p:cNvSpPr/>
          <p:nvPr/>
        </p:nvSpPr>
        <p:spPr>
          <a:xfrm>
            <a:off x="4442460" y="31546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0" name="Text 3"/>
          <p:cNvSpPr/>
          <p:nvPr/>
        </p:nvSpPr>
        <p:spPr>
          <a:xfrm>
            <a:off x="4945380" y="353568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Algorithms like K-means and DBSCAN help group similar data points, identifying intrinsic relationships.</a:t>
            </a:r>
            <a:endParaRPr lang="en-US" sz="1542" dirty="0"/>
          </a:p>
        </p:txBody>
      </p:sp>
      <p:sp>
        <p:nvSpPr>
          <p:cNvPr id="11" name="Text 4"/>
          <p:cNvSpPr/>
          <p:nvPr/>
        </p:nvSpPr>
        <p:spPr>
          <a:xfrm>
            <a:off x="4945380" y="310134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Clustering Techniques</a:t>
            </a:r>
            <a:endParaRPr lang="en-US" sz="1950" dirty="0"/>
          </a:p>
        </p:txBody>
      </p:sp>
      <p:sp>
        <p:nvSpPr>
          <p:cNvPr id="12" name="Text 5"/>
          <p:cNvSpPr/>
          <p:nvPr/>
        </p:nvSpPr>
        <p:spPr>
          <a:xfrm>
            <a:off x="693420" y="20269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Unsupervised Learning</a:t>
            </a:r>
            <a:endParaRPr lang="en-US" sz="3908" dirty="0"/>
          </a:p>
        </p:txBody>
      </p:sp>
      <p:sp>
        <p:nvSpPr>
          <p:cNvPr id="13" name="Text 6"/>
          <p:cNvSpPr/>
          <p:nvPr/>
        </p:nvSpPr>
        <p:spPr>
          <a:xfrm>
            <a:off x="1341120" y="3101340"/>
            <a:ext cx="2948940" cy="617220"/>
          </a:xfrm>
          <a:prstGeom prst="rect">
            <a:avLst/>
          </a:prstGeom>
          <a:noFill/>
          <a:ln/>
        </p:spPr>
        <p:txBody>
          <a:bodyPr wrap="squar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Unsupervised Learning</a:t>
            </a:r>
            <a:endParaRPr lang="en-US" sz="1933" dirty="0"/>
          </a:p>
        </p:txBody>
      </p:sp>
      <p:sp>
        <p:nvSpPr>
          <p:cNvPr id="14" name="Text 7"/>
          <p:cNvSpPr/>
          <p:nvPr/>
        </p:nvSpPr>
        <p:spPr>
          <a:xfrm>
            <a:off x="8557260" y="384048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Techniques such as PCA and t-SNE simplify data analysis while retaining essential information.</a:t>
            </a:r>
            <a:endParaRPr lang="en-US" sz="1542" dirty="0"/>
          </a:p>
        </p:txBody>
      </p:sp>
      <p:sp>
        <p:nvSpPr>
          <p:cNvPr id="15" name="Text 8"/>
          <p:cNvSpPr/>
          <p:nvPr/>
        </p:nvSpPr>
        <p:spPr>
          <a:xfrm>
            <a:off x="1341120" y="384048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technique deals with unlabeled data, identifying patterns without specific output guidance.</a:t>
            </a:r>
            <a:endParaRPr lang="en-US" sz="1542" dirty="0"/>
          </a:p>
        </p:txBody>
      </p:sp>
      <p:sp>
        <p:nvSpPr>
          <p:cNvPr id="16" name="Text 9"/>
          <p:cNvSpPr/>
          <p:nvPr/>
        </p:nvSpPr>
        <p:spPr>
          <a:xfrm>
            <a:off x="8557260" y="3101340"/>
            <a:ext cx="294894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Dimensionality Reduction</a:t>
            </a:r>
            <a:endParaRPr lang="en-US" sz="195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231648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31648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316480"/>
            <a:ext cx="3787140" cy="3787140"/>
          </a:xfrm>
          <a:prstGeom prst="rect">
            <a:avLst/>
          </a:prstGeom>
        </p:spPr>
      </p:pic>
      <p:sp>
        <p:nvSpPr>
          <p:cNvPr id="6" name="Text 0"/>
          <p:cNvSpPr/>
          <p:nvPr/>
        </p:nvSpPr>
        <p:spPr>
          <a:xfrm>
            <a:off x="5059680" y="40614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522720" y="48996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8" name="Text 2"/>
          <p:cNvSpPr/>
          <p:nvPr/>
        </p:nvSpPr>
        <p:spPr>
          <a:xfrm>
            <a:off x="6522720" y="32156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3"/>
          <p:cNvSpPr/>
          <p:nvPr/>
        </p:nvSpPr>
        <p:spPr>
          <a:xfrm>
            <a:off x="792480" y="384810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Reinforcement learning is based on agents who learn to make decisions through trial and error, receiving rewards or penalties in an environment.</a:t>
            </a:r>
            <a:endParaRPr lang="en-US" sz="1542" dirty="0"/>
          </a:p>
        </p:txBody>
      </p:sp>
      <p:sp>
        <p:nvSpPr>
          <p:cNvPr id="10" name="Text 4"/>
          <p:cNvSpPr/>
          <p:nvPr/>
        </p:nvSpPr>
        <p:spPr>
          <a:xfrm>
            <a:off x="8092440" y="295656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Essential elements include the agent, environment, actions, rewards, and policy, with the agent adapting its strategy to maximize rewards.</a:t>
            </a:r>
            <a:endParaRPr lang="en-US" sz="1542" dirty="0"/>
          </a:p>
        </p:txBody>
      </p:sp>
      <p:sp>
        <p:nvSpPr>
          <p:cNvPr id="11" name="Text 5"/>
          <p:cNvSpPr/>
          <p:nvPr/>
        </p:nvSpPr>
        <p:spPr>
          <a:xfrm>
            <a:off x="693420" y="149352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Reinforcement learning involves agents that use trial and error to make decisions by receiving feedback in the form of rewards or penalties, optimizing their strategies over time.</a:t>
            </a:r>
            <a:endParaRPr lang="en-US" sz="1542" dirty="0"/>
          </a:p>
        </p:txBody>
      </p:sp>
      <p:sp>
        <p:nvSpPr>
          <p:cNvPr id="12" name="Text 6"/>
          <p:cNvSpPr/>
          <p:nvPr/>
        </p:nvSpPr>
        <p:spPr>
          <a:xfrm>
            <a:off x="8092440" y="24231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Key Components</a:t>
            </a:r>
            <a:endParaRPr lang="en-US" sz="1950" dirty="0"/>
          </a:p>
        </p:txBody>
      </p:sp>
      <p:sp>
        <p:nvSpPr>
          <p:cNvPr id="13" name="Text 7"/>
          <p:cNvSpPr/>
          <p:nvPr/>
        </p:nvSpPr>
        <p:spPr>
          <a:xfrm>
            <a:off x="8092440" y="470154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Applications</a:t>
            </a:r>
            <a:endParaRPr lang="en-US" sz="1950" dirty="0"/>
          </a:p>
        </p:txBody>
      </p:sp>
      <p:sp>
        <p:nvSpPr>
          <p:cNvPr id="14" name="Text 8"/>
          <p:cNvSpPr/>
          <p:nvPr/>
        </p:nvSpPr>
        <p:spPr>
          <a:xfrm>
            <a:off x="8092440" y="523494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Applied in robotics, game playing like AlphaGo, and personalized recommendations, demonstrating versatility and effectiveness.</a:t>
            </a:r>
            <a:endParaRPr lang="en-US" sz="1542" dirty="0"/>
          </a:p>
        </p:txBody>
      </p:sp>
      <p:sp>
        <p:nvSpPr>
          <p:cNvPr id="15" name="Text 9"/>
          <p:cNvSpPr/>
          <p:nvPr/>
        </p:nvSpPr>
        <p:spPr>
          <a:xfrm>
            <a:off x="693420" y="6477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Reinforcement Learning</a:t>
            </a:r>
            <a:endParaRPr lang="en-US" sz="3908" dirty="0"/>
          </a:p>
        </p:txBody>
      </p:sp>
      <p:sp>
        <p:nvSpPr>
          <p:cNvPr id="16" name="Text 10"/>
          <p:cNvSpPr/>
          <p:nvPr/>
        </p:nvSpPr>
        <p:spPr>
          <a:xfrm>
            <a:off x="792480" y="332232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Concept Overview</a:t>
            </a:r>
            <a:endParaRPr lang="en-US" sz="195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4373880" y="2750820"/>
            <a:ext cx="3451860" cy="2217420"/>
          </a:xfrm>
          <a:prstGeom prst="rect">
            <a:avLst/>
          </a:prstGeom>
        </p:spPr>
      </p:pic>
      <p:pic>
        <p:nvPicPr>
          <p:cNvPr id="5" name="Image 3" descr="preencoded.png"/>
          <p:cNvPicPr>
            <a:picLocks noChangeAspect="1"/>
          </p:cNvPicPr>
          <p:nvPr/>
        </p:nvPicPr>
        <p:blipFill>
          <a:blip r:embed="rId5"/>
          <a:stretch>
            <a:fillRect/>
          </a:stretch>
        </p:blipFill>
        <p:spPr>
          <a:xfrm>
            <a:off x="701040" y="2750820"/>
            <a:ext cx="3451860" cy="2217420"/>
          </a:xfrm>
          <a:prstGeom prst="rect">
            <a:avLst/>
          </a:prstGeom>
        </p:spPr>
      </p:pic>
      <p:pic>
        <p:nvPicPr>
          <p:cNvPr id="6" name="Image 4" descr="preencoded.png"/>
          <p:cNvPicPr>
            <a:picLocks noChangeAspect="1"/>
          </p:cNvPicPr>
          <p:nvPr/>
        </p:nvPicPr>
        <p:blipFill>
          <a:blip r:embed="rId5"/>
          <a:stretch>
            <a:fillRect/>
          </a:stretch>
        </p:blipFill>
        <p:spPr>
          <a:xfrm>
            <a:off x="8046720" y="2750820"/>
            <a:ext cx="3451860" cy="2217420"/>
          </a:xfrm>
          <a:prstGeom prst="rect">
            <a:avLst/>
          </a:prstGeom>
        </p:spPr>
      </p:pic>
      <p:sp>
        <p:nvSpPr>
          <p:cNvPr id="7" name="Text 0"/>
          <p:cNvSpPr/>
          <p:nvPr/>
        </p:nvSpPr>
        <p:spPr>
          <a:xfrm>
            <a:off x="8267700" y="329946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Deep learning utilizes multiple layers to extract high-level abstractions, driving advances in NLP and computer vision.</a:t>
            </a:r>
            <a:endParaRPr lang="en-US" sz="1542" dirty="0"/>
          </a:p>
        </p:txBody>
      </p:sp>
      <p:sp>
        <p:nvSpPr>
          <p:cNvPr id="8" name="Text 1"/>
          <p:cNvSpPr/>
          <p:nvPr/>
        </p:nvSpPr>
        <p:spPr>
          <a:xfrm>
            <a:off x="922020" y="2872740"/>
            <a:ext cx="3009900" cy="624840"/>
          </a:xfrm>
          <a:prstGeom prst="rect">
            <a:avLst/>
          </a:prstGeom>
          <a:noFill/>
          <a:ln/>
        </p:spPr>
        <p:txBody>
          <a:bodyPr wrap="squar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Introduction to Neural Networks</a:t>
            </a:r>
            <a:endParaRPr lang="en-US" sz="1950" dirty="0"/>
          </a:p>
        </p:txBody>
      </p:sp>
      <p:sp>
        <p:nvSpPr>
          <p:cNvPr id="9" name="Text 2"/>
          <p:cNvSpPr/>
          <p:nvPr/>
        </p:nvSpPr>
        <p:spPr>
          <a:xfrm>
            <a:off x="693420" y="188976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Neural Networks</a:t>
            </a:r>
            <a:endParaRPr lang="en-US" sz="3908" dirty="0"/>
          </a:p>
        </p:txBody>
      </p:sp>
      <p:sp>
        <p:nvSpPr>
          <p:cNvPr id="10" name="Text 3"/>
          <p:cNvSpPr/>
          <p:nvPr/>
        </p:nvSpPr>
        <p:spPr>
          <a:xfrm>
            <a:off x="4594860" y="2872740"/>
            <a:ext cx="3009900" cy="624840"/>
          </a:xfrm>
          <a:prstGeom prst="rect">
            <a:avLst/>
          </a:prstGeom>
          <a:noFill/>
          <a:ln/>
        </p:spPr>
        <p:txBody>
          <a:bodyPr wrap="squar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Types of Neural Networks</a:t>
            </a:r>
            <a:endParaRPr lang="en-US" sz="1950" dirty="0"/>
          </a:p>
        </p:txBody>
      </p:sp>
      <p:sp>
        <p:nvSpPr>
          <p:cNvPr id="11" name="Text 4"/>
          <p:cNvSpPr/>
          <p:nvPr/>
        </p:nvSpPr>
        <p:spPr>
          <a:xfrm>
            <a:off x="922020" y="361188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Neural networks are computing systems inspired by the human brain's interconnected neuron structure.</a:t>
            </a:r>
            <a:endParaRPr lang="en-US" sz="1542" dirty="0"/>
          </a:p>
        </p:txBody>
      </p:sp>
      <p:sp>
        <p:nvSpPr>
          <p:cNvPr id="12" name="Text 5"/>
          <p:cNvSpPr/>
          <p:nvPr/>
        </p:nvSpPr>
        <p:spPr>
          <a:xfrm>
            <a:off x="8267700" y="287274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Deep Learning</a:t>
            </a:r>
            <a:endParaRPr lang="en-US" sz="1950" dirty="0"/>
          </a:p>
        </p:txBody>
      </p:sp>
      <p:sp>
        <p:nvSpPr>
          <p:cNvPr id="13" name="Text 6"/>
          <p:cNvSpPr/>
          <p:nvPr/>
        </p:nvSpPr>
        <p:spPr>
          <a:xfrm>
            <a:off x="4594860" y="361188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Various architectures exist like feedforward networks, CNNs for image recognition, and RNNs for sequential data analysis.</a:t>
            </a:r>
            <a:endParaRPr lang="en-US" sz="1542"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470916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693420" y="64770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Decision Trees</a:t>
            </a:r>
            <a:endParaRPr lang="en-US" sz="3867" dirty="0"/>
          </a:p>
        </p:txBody>
      </p:sp>
      <p:sp>
        <p:nvSpPr>
          <p:cNvPr id="10" name="Text 4"/>
          <p:cNvSpPr/>
          <p:nvPr/>
        </p:nvSpPr>
        <p:spPr>
          <a:xfrm>
            <a:off x="8092440" y="169926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Advantages</a:t>
            </a:r>
            <a:endParaRPr lang="en-US" sz="1933" dirty="0"/>
          </a:p>
        </p:txBody>
      </p:sp>
      <p:sp>
        <p:nvSpPr>
          <p:cNvPr id="11" name="Text 5"/>
          <p:cNvSpPr/>
          <p:nvPr/>
        </p:nvSpPr>
        <p:spPr>
          <a:xfrm>
            <a:off x="792480" y="364236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Decision trees are flowchart-like structures that make decisions based on answering a series of questions derived from input features, leading to a final output decision.</a:t>
            </a:r>
            <a:endParaRPr lang="en-US" sz="1542" dirty="0"/>
          </a:p>
        </p:txBody>
      </p:sp>
      <p:sp>
        <p:nvSpPr>
          <p:cNvPr id="12" name="Text 6"/>
          <p:cNvSpPr/>
          <p:nvPr/>
        </p:nvSpPr>
        <p:spPr>
          <a:xfrm>
            <a:off x="8092440" y="422148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Limitations</a:t>
            </a:r>
            <a:endParaRPr lang="en-US" sz="1933" dirty="0"/>
          </a:p>
        </p:txBody>
      </p:sp>
      <p:sp>
        <p:nvSpPr>
          <p:cNvPr id="13" name="Text 7"/>
          <p:cNvSpPr/>
          <p:nvPr/>
        </p:nvSpPr>
        <p:spPr>
          <a:xfrm>
            <a:off x="792480" y="2804160"/>
            <a:ext cx="2926080" cy="617220"/>
          </a:xfrm>
          <a:prstGeom prst="rect">
            <a:avLst/>
          </a:prstGeom>
          <a:noFill/>
          <a:ln/>
        </p:spPr>
        <p:txBody>
          <a:bodyPr wrap="squar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Decision Trees</a:t>
            </a:r>
            <a:endParaRPr lang="en-US" sz="1933" dirty="0"/>
          </a:p>
        </p:txBody>
      </p:sp>
      <p:sp>
        <p:nvSpPr>
          <p:cNvPr id="14" name="Text 8"/>
          <p:cNvSpPr/>
          <p:nvPr/>
        </p:nvSpPr>
        <p:spPr>
          <a:xfrm>
            <a:off x="8092440" y="474726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Decision trees can be prone to overfitting, especially with complex datasets. Techniques such as pruning or ensemble methods like random forests help mitigate this issue.</a:t>
            </a:r>
            <a:endParaRPr lang="en-US" sz="1542" dirty="0"/>
          </a:p>
        </p:txBody>
      </p:sp>
      <p:sp>
        <p:nvSpPr>
          <p:cNvPr id="15" name="Text 9"/>
          <p:cNvSpPr/>
          <p:nvPr/>
        </p:nvSpPr>
        <p:spPr>
          <a:xfrm>
            <a:off x="8092440" y="223266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They are easy to interpret, require minimal data preprocessing, and can handle both numerical and categorical data. Their transparency is useful in decision-making processes.</a:t>
            </a:r>
            <a:endParaRPr lang="en-US" sz="1542"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ACA1-6BCF-3FB3-B369-527AA2448342}"/>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Structured Data</a:t>
            </a:r>
            <a:endParaRPr lang="en-PK" sz="4000">
              <a:solidFill>
                <a:srgbClr val="FFFFFF"/>
              </a:solidFill>
            </a:endParaRPr>
          </a:p>
        </p:txBody>
      </p:sp>
      <p:sp>
        <p:nvSpPr>
          <p:cNvPr id="4" name="Rectangle 1">
            <a:extLst>
              <a:ext uri="{FF2B5EF4-FFF2-40B4-BE49-F238E27FC236}">
                <a16:creationId xmlns:a16="http://schemas.microsoft.com/office/drawing/2014/main" id="{A8F3919C-D72C-5559-51B7-FC8987E2BA08}"/>
              </a:ext>
            </a:extLst>
          </p:cNvPr>
          <p:cNvSpPr>
            <a:spLocks noGrp="1" noChangeArrowheads="1"/>
          </p:cNvSpPr>
          <p:nvPr>
            <p:ph idx="1"/>
          </p:nvPr>
        </p:nvSpPr>
        <p:spPr bwMode="auto">
          <a:xfrm>
            <a:off x="4810259" y="649480"/>
            <a:ext cx="6555347"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PK" altLang="en-PK"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b="0" i="0" u="none" strike="noStrike" cap="none" normalizeH="0" baseline="0" dirty="0">
                <a:ln>
                  <a:noFill/>
                </a:ln>
                <a:effectLst/>
                <a:latin typeface="Arial" panose="020B0604020202020204" pitchFamily="34" charset="0"/>
              </a:rPr>
              <a:t>Structured data is highly organized data that conforms to a predefined data model (schema). </a:t>
            </a:r>
            <a:endParaRPr kumimoji="0" lang="en-GB" altLang="en-PK"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b="0" i="0" u="none" strike="noStrike" cap="none" normalizeH="0" baseline="0" dirty="0">
                <a:ln>
                  <a:noFill/>
                </a:ln>
                <a:effectLst/>
                <a:latin typeface="Arial" panose="020B0604020202020204" pitchFamily="34" charset="0"/>
              </a:rPr>
              <a:t>This makes it easy to store, manage, access, and </a:t>
            </a:r>
            <a:r>
              <a:rPr kumimoji="0" lang="en-PK" altLang="en-PK" sz="1100" b="0" i="0" u="none" strike="noStrike" cap="none" normalizeH="0" baseline="0" dirty="0" err="1">
                <a:ln>
                  <a:noFill/>
                </a:ln>
                <a:effectLst/>
                <a:latin typeface="Arial" panose="020B0604020202020204" pitchFamily="34" charset="0"/>
              </a:rPr>
              <a:t>analyze</a:t>
            </a:r>
            <a:r>
              <a:rPr kumimoji="0" lang="en-PK" altLang="en-PK" sz="1100" b="0" i="0" u="none" strike="noStrike" cap="none" normalizeH="0" baseline="0" dirty="0">
                <a:ln>
                  <a:noFill/>
                </a:ln>
                <a:effectLst/>
                <a:latin typeface="Arial" panose="020B0604020202020204" pitchFamily="34" charset="0"/>
              </a:rPr>
              <a:t>. It typically resides in relational databases and</a:t>
            </a:r>
            <a:endParaRPr kumimoji="0" lang="en-GB" altLang="en-PK" sz="11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b="0" i="0" u="none" strike="noStrike" cap="none" normalizeH="0" baseline="0" dirty="0">
                <a:ln>
                  <a:noFill/>
                </a:ln>
                <a:effectLst/>
                <a:latin typeface="Arial" panose="020B0604020202020204" pitchFamily="34" charset="0"/>
              </a:rPr>
              <a:t> spreadsheets, with clear rows and columns defining attributes and records.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Characteristics: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Predefined Schema: Has a fixed format and structure known before the data is stored.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Organized: Arranged in tables with rows (representing records or instances) and columns (representing </a:t>
            </a:r>
            <a:endParaRPr kumimoji="0" lang="en-GB" altLang="en-PK" sz="110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attributes or features).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Easily Searchable: Can be efficiently queried and manipulated using structured query languages (like SQL).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Quantitative &amp; Qualitative: Can include both numerical (e.g., sales figures) and categorical (e.g., customer </a:t>
            </a:r>
            <a:endParaRPr kumimoji="0" lang="en-GB" altLang="en-PK" sz="110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names, product categories) information, as long as they fit the defined structure.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Lower Flexibility: Changes to the data model can be complex and require modifications across the </a:t>
            </a:r>
            <a:endParaRPr kumimoji="0" lang="en-GB" altLang="en-PK" sz="110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entire dataset. </a:t>
            </a:r>
          </a:p>
          <a:p>
            <a:pPr marL="0" marR="0" lvl="0" indent="0" defTabSz="914400" rtl="0" eaLnBrk="0" fontAlgn="base" latinLnBrk="0" hangingPunct="0">
              <a:spcBef>
                <a:spcPct val="0"/>
              </a:spcBef>
              <a:spcAft>
                <a:spcPts val="600"/>
              </a:spcAft>
              <a:buClrTx/>
              <a:buSzTx/>
              <a:buNone/>
              <a:tabLst/>
            </a:pPr>
            <a:r>
              <a:rPr kumimoji="0" lang="en-PK" altLang="en-PK" sz="1100" i="0" u="none" strike="noStrike" cap="none" normalizeH="0" baseline="0" dirty="0">
                <a:ln>
                  <a:noFill/>
                </a:ln>
                <a:effectLst/>
                <a:latin typeface="Arial" panose="020B0604020202020204" pitchFamily="34" charset="0"/>
              </a:rPr>
              <a:t>Examples: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Relational databases (SQL databases)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Spreadsheets (e.g., Excel, Google Sheets)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CSV (Comma Separated Values) files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Tabular data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Data from point-of-sale systems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Web form results </a:t>
            </a:r>
          </a:p>
          <a:p>
            <a:pPr marL="0" marR="0" lvl="0" indent="0" defTabSz="914400" rtl="0" eaLnBrk="0" fontAlgn="base" latinLnBrk="0" hangingPunct="0">
              <a:spcBef>
                <a:spcPct val="0"/>
              </a:spcBef>
              <a:spcAft>
                <a:spcPts val="600"/>
              </a:spcAft>
              <a:buClrTx/>
              <a:buSzTx/>
              <a:buFontTx/>
              <a:buChar char="•"/>
              <a:tabLst/>
            </a:pPr>
            <a:r>
              <a:rPr kumimoji="0" lang="en-PK" altLang="en-PK" sz="1100" b="0" i="0" u="none" strike="noStrike" cap="none" normalizeH="0" baseline="0" dirty="0">
                <a:ln>
                  <a:noFill/>
                </a:ln>
                <a:effectLst/>
                <a:latin typeface="Arial" panose="020B0604020202020204" pitchFamily="34" charset="0"/>
              </a:rPr>
              <a:t>Sensor data with consistent formats</a:t>
            </a:r>
          </a:p>
        </p:txBody>
      </p:sp>
    </p:spTree>
    <p:extLst>
      <p:ext uri="{BB962C8B-B14F-4D97-AF65-F5344CB8AC3E}">
        <p14:creationId xmlns:p14="http://schemas.microsoft.com/office/powerpoint/2010/main" val="16468101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503420" y="208788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206740" y="208788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800100" y="2087880"/>
            <a:ext cx="3192780" cy="2110740"/>
          </a:xfrm>
          <a:prstGeom prst="rect">
            <a:avLst/>
          </a:prstGeom>
        </p:spPr>
      </p:pic>
      <p:sp>
        <p:nvSpPr>
          <p:cNvPr id="6" name="Text 0"/>
          <p:cNvSpPr/>
          <p:nvPr/>
        </p:nvSpPr>
        <p:spPr>
          <a:xfrm>
            <a:off x="800100" y="5128260"/>
            <a:ext cx="319278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Combines multiple algorithms to improve model performance.</a:t>
            </a:r>
            <a:endParaRPr lang="en-US" sz="1542" dirty="0"/>
          </a:p>
        </p:txBody>
      </p:sp>
      <p:sp>
        <p:nvSpPr>
          <p:cNvPr id="7" name="Text 1"/>
          <p:cNvSpPr/>
          <p:nvPr/>
        </p:nvSpPr>
        <p:spPr>
          <a:xfrm>
            <a:off x="800100" y="4389120"/>
            <a:ext cx="3192780" cy="624840"/>
          </a:xfrm>
          <a:prstGeom prst="rect">
            <a:avLst/>
          </a:prstGeom>
          <a:noFill/>
          <a:ln/>
        </p:spPr>
        <p:txBody>
          <a:bodyPr wrap="squar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Overview of Ensemble Learning</a:t>
            </a:r>
            <a:endParaRPr lang="en-US" sz="1950" dirty="0"/>
          </a:p>
        </p:txBody>
      </p:sp>
      <p:sp>
        <p:nvSpPr>
          <p:cNvPr id="8" name="Text 2"/>
          <p:cNvSpPr/>
          <p:nvPr/>
        </p:nvSpPr>
        <p:spPr>
          <a:xfrm>
            <a:off x="693420" y="114300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Ensemble Learning Overview</a:t>
            </a:r>
            <a:endParaRPr lang="en-US" sz="3883" dirty="0"/>
          </a:p>
        </p:txBody>
      </p:sp>
      <p:sp>
        <p:nvSpPr>
          <p:cNvPr id="9" name="Text 3"/>
          <p:cNvSpPr/>
          <p:nvPr/>
        </p:nvSpPr>
        <p:spPr>
          <a:xfrm>
            <a:off x="8206740" y="438912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Applications</a:t>
            </a:r>
            <a:endParaRPr lang="en-US" sz="1950" dirty="0"/>
          </a:p>
        </p:txBody>
      </p:sp>
      <p:sp>
        <p:nvSpPr>
          <p:cNvPr id="10" name="Text 4"/>
          <p:cNvSpPr/>
          <p:nvPr/>
        </p:nvSpPr>
        <p:spPr>
          <a:xfrm>
            <a:off x="8206740" y="481584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Used in finance, healthcare, and marketing for predictive modeling.</a:t>
            </a:r>
            <a:endParaRPr lang="en-US" sz="1542" dirty="0"/>
          </a:p>
        </p:txBody>
      </p:sp>
      <p:sp>
        <p:nvSpPr>
          <p:cNvPr id="11" name="Text 5"/>
          <p:cNvSpPr/>
          <p:nvPr/>
        </p:nvSpPr>
        <p:spPr>
          <a:xfrm>
            <a:off x="4503420" y="4815840"/>
            <a:ext cx="319278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Includes bagging and boosting techniques to enhance accuracy.</a:t>
            </a:r>
            <a:endParaRPr lang="en-US" sz="1542" dirty="0"/>
          </a:p>
        </p:txBody>
      </p:sp>
      <p:sp>
        <p:nvSpPr>
          <p:cNvPr id="12" name="Text 6"/>
          <p:cNvSpPr/>
          <p:nvPr/>
        </p:nvSpPr>
        <p:spPr>
          <a:xfrm>
            <a:off x="4503420" y="438912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Common Methods</a:t>
            </a:r>
            <a:endParaRPr lang="en-US" sz="195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72300"/>
          </a:xfrm>
          <a:prstGeom prst="rect">
            <a:avLst/>
          </a:prstGeom>
        </p:spPr>
      </p:pic>
      <p:pic>
        <p:nvPicPr>
          <p:cNvPr id="3" name="Image 1" descr="preencoded.png"/>
          <p:cNvPicPr>
            <a:picLocks noChangeAspect="1"/>
          </p:cNvPicPr>
          <p:nvPr/>
        </p:nvPicPr>
        <p:blipFill>
          <a:blip r:embed="rId4"/>
          <a:stretch>
            <a:fillRect/>
          </a:stretch>
        </p:blipFill>
        <p:spPr>
          <a:xfrm>
            <a:off x="4206240" y="201168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01168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011680"/>
            <a:ext cx="3787140" cy="3787140"/>
          </a:xfrm>
          <a:prstGeom prst="rect">
            <a:avLst/>
          </a:prstGeom>
        </p:spPr>
      </p:pic>
      <p:sp>
        <p:nvSpPr>
          <p:cNvPr id="6" name="Text 0"/>
          <p:cNvSpPr/>
          <p:nvPr/>
        </p:nvSpPr>
        <p:spPr>
          <a:xfrm>
            <a:off x="6880860" y="27355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24400" y="35280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484620" y="49987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213360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Cross-validation techniques such as k-fold help ensure that models generalize well to unseen data, reducing the risk of overfitting and enhancing predictive reliability.</a:t>
            </a:r>
            <a:endParaRPr lang="en-US" sz="1542" dirty="0"/>
          </a:p>
        </p:txBody>
      </p:sp>
      <p:sp>
        <p:nvSpPr>
          <p:cNvPr id="10" name="Text 4"/>
          <p:cNvSpPr/>
          <p:nvPr/>
        </p:nvSpPr>
        <p:spPr>
          <a:xfrm>
            <a:off x="792480" y="301752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Evaluation Techniques</a:t>
            </a:r>
            <a:endParaRPr lang="en-US" sz="1933" dirty="0"/>
          </a:p>
        </p:txBody>
      </p:sp>
      <p:sp>
        <p:nvSpPr>
          <p:cNvPr id="11" name="Text 5"/>
          <p:cNvSpPr/>
          <p:nvPr/>
        </p:nvSpPr>
        <p:spPr>
          <a:xfrm>
            <a:off x="8092440" y="160020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Validation Methods</a:t>
            </a:r>
            <a:endParaRPr lang="en-US" sz="1933" dirty="0"/>
          </a:p>
        </p:txBody>
      </p:sp>
      <p:sp>
        <p:nvSpPr>
          <p:cNvPr id="12" name="Text 6"/>
          <p:cNvSpPr/>
          <p:nvPr/>
        </p:nvSpPr>
        <p:spPr>
          <a:xfrm>
            <a:off x="792480" y="354330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Assessing models involves metrics like accuracy, precision, recall, and F1-score, providing insights into a model’s performance and its suitability for a given task.</a:t>
            </a:r>
            <a:endParaRPr lang="en-US" sz="1542" dirty="0"/>
          </a:p>
        </p:txBody>
      </p:sp>
      <p:sp>
        <p:nvSpPr>
          <p:cNvPr id="13" name="Text 7"/>
          <p:cNvSpPr/>
          <p:nvPr/>
        </p:nvSpPr>
        <p:spPr>
          <a:xfrm>
            <a:off x="693420" y="54102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Model Evaluation and Validation</a:t>
            </a:r>
            <a:endParaRPr lang="en-US" sz="3867" dirty="0"/>
          </a:p>
        </p:txBody>
      </p:sp>
      <p:sp>
        <p:nvSpPr>
          <p:cNvPr id="14" name="Text 8"/>
          <p:cNvSpPr/>
          <p:nvPr/>
        </p:nvSpPr>
        <p:spPr>
          <a:xfrm>
            <a:off x="8092440" y="495300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Properly splitting data into training, validation, and test sets is crucial to provide unbiased estimates of model performance, guiding further tuning and improvement efforts.</a:t>
            </a:r>
            <a:endParaRPr lang="en-US" sz="1542" dirty="0"/>
          </a:p>
        </p:txBody>
      </p:sp>
      <p:sp>
        <p:nvSpPr>
          <p:cNvPr id="15" name="Text 9"/>
          <p:cNvSpPr/>
          <p:nvPr/>
        </p:nvSpPr>
        <p:spPr>
          <a:xfrm>
            <a:off x="8092440" y="4122420"/>
            <a:ext cx="3322320" cy="617220"/>
          </a:xfrm>
          <a:prstGeom prst="rect">
            <a:avLst/>
          </a:prstGeom>
          <a:noFill/>
          <a:ln/>
        </p:spPr>
        <p:txBody>
          <a:bodyPr wrap="squar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Data Splitting</a:t>
            </a:r>
            <a:endParaRPr lang="en-US" sz="1933"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5684520" y="2293620"/>
            <a:ext cx="838200" cy="960120"/>
          </a:xfrm>
          <a:prstGeom prst="rect">
            <a:avLst/>
          </a:prstGeom>
        </p:spPr>
      </p:pic>
      <p:pic>
        <p:nvPicPr>
          <p:cNvPr id="4" name="Image 2" descr="preencoded.png"/>
          <p:cNvPicPr>
            <a:picLocks noChangeAspect="1"/>
          </p:cNvPicPr>
          <p:nvPr/>
        </p:nvPicPr>
        <p:blipFill>
          <a:blip r:embed="rId5"/>
          <a:stretch>
            <a:fillRect/>
          </a:stretch>
        </p:blipFill>
        <p:spPr>
          <a:xfrm>
            <a:off x="9326880" y="2293620"/>
            <a:ext cx="960120" cy="960120"/>
          </a:xfrm>
          <a:prstGeom prst="rect">
            <a:avLst/>
          </a:prstGeom>
        </p:spPr>
      </p:pic>
      <p:pic>
        <p:nvPicPr>
          <p:cNvPr id="5" name="Image 3" descr="preencoded.png"/>
          <p:cNvPicPr>
            <a:picLocks noChangeAspect="1"/>
          </p:cNvPicPr>
          <p:nvPr/>
        </p:nvPicPr>
        <p:blipFill>
          <a:blip r:embed="rId6"/>
          <a:stretch>
            <a:fillRect/>
          </a:stretch>
        </p:blipFill>
        <p:spPr>
          <a:xfrm>
            <a:off x="1981200" y="2293620"/>
            <a:ext cx="838200" cy="960120"/>
          </a:xfrm>
          <a:prstGeom prst="rect">
            <a:avLst/>
          </a:prstGeom>
        </p:spPr>
      </p:pic>
      <p:sp>
        <p:nvSpPr>
          <p:cNvPr id="6" name="Text 0"/>
          <p:cNvSpPr/>
          <p:nvPr/>
        </p:nvSpPr>
        <p:spPr>
          <a:xfrm>
            <a:off x="800100" y="3870960"/>
            <a:ext cx="3192780" cy="147828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Automated Machine Learning (AutoML) tools are gaining prominence, allowing non-experts to build effective machine learning models by automating key processes.</a:t>
            </a:r>
            <a:endParaRPr lang="en-US" sz="1542" dirty="0"/>
          </a:p>
        </p:txBody>
      </p:sp>
      <p:sp>
        <p:nvSpPr>
          <p:cNvPr id="7" name="Text 1"/>
          <p:cNvSpPr/>
          <p:nvPr/>
        </p:nvSpPr>
        <p:spPr>
          <a:xfrm>
            <a:off x="8206740" y="3444240"/>
            <a:ext cx="3192780" cy="617220"/>
          </a:xfrm>
          <a:prstGeom prst="rect">
            <a:avLst/>
          </a:prstGeom>
          <a:noFill/>
          <a:ln/>
        </p:spPr>
        <p:txBody>
          <a:bodyPr wrap="square" lIns="0" tIns="0" rIns="0" bIns="0" rtlCol="0" anchor="t"/>
          <a:lstStyle/>
          <a:p>
            <a:pPr algn="ct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Integration with Other Technologies</a:t>
            </a:r>
            <a:endParaRPr lang="en-US" sz="1933" dirty="0"/>
          </a:p>
        </p:txBody>
      </p:sp>
      <p:sp>
        <p:nvSpPr>
          <p:cNvPr id="8" name="Text 2"/>
          <p:cNvSpPr/>
          <p:nvPr/>
        </p:nvSpPr>
        <p:spPr>
          <a:xfrm>
            <a:off x="693420" y="134874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Trends in Machine Learning</a:t>
            </a:r>
            <a:endParaRPr lang="en-US" sz="3867" dirty="0"/>
          </a:p>
        </p:txBody>
      </p:sp>
      <p:sp>
        <p:nvSpPr>
          <p:cNvPr id="9" name="Text 3"/>
          <p:cNvSpPr/>
          <p:nvPr/>
        </p:nvSpPr>
        <p:spPr>
          <a:xfrm>
            <a:off x="4503420" y="3444240"/>
            <a:ext cx="3192780" cy="312420"/>
          </a:xfrm>
          <a:prstGeom prst="rect">
            <a:avLst/>
          </a:prstGeom>
          <a:noFill/>
          <a:ln/>
        </p:spPr>
        <p:txBody>
          <a:bodyPr wrap="none" lIns="0" tIns="0" rIns="0" bIns="0" rtlCol="0" anchor="t"/>
          <a:lstStyle/>
          <a:p>
            <a:pPr algn="ct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Ethics and Fairness</a:t>
            </a:r>
            <a:endParaRPr lang="en-US" sz="1933" dirty="0"/>
          </a:p>
        </p:txBody>
      </p:sp>
      <p:sp>
        <p:nvSpPr>
          <p:cNvPr id="10" name="Text 4"/>
          <p:cNvSpPr/>
          <p:nvPr/>
        </p:nvSpPr>
        <p:spPr>
          <a:xfrm>
            <a:off x="4503420" y="387096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Addressing ethical concerns and biases in algorithms is vital to ensure fair and responsible use of AI technologies in society.</a:t>
            </a:r>
            <a:endParaRPr lang="en-US" sz="1542" dirty="0"/>
          </a:p>
        </p:txBody>
      </p:sp>
      <p:sp>
        <p:nvSpPr>
          <p:cNvPr id="11" name="Text 5"/>
          <p:cNvSpPr/>
          <p:nvPr/>
        </p:nvSpPr>
        <p:spPr>
          <a:xfrm>
            <a:off x="8206740" y="41833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convergence of machine learning with IoT, blockchain, and edge computing leads to innovative applications across industries.</a:t>
            </a:r>
            <a:endParaRPr lang="en-US" sz="1542" dirty="0"/>
          </a:p>
        </p:txBody>
      </p:sp>
      <p:sp>
        <p:nvSpPr>
          <p:cNvPr id="12" name="Text 6"/>
          <p:cNvSpPr/>
          <p:nvPr/>
        </p:nvSpPr>
        <p:spPr>
          <a:xfrm>
            <a:off x="800100" y="3444240"/>
            <a:ext cx="3192780" cy="312420"/>
          </a:xfrm>
          <a:prstGeom prst="rect">
            <a:avLst/>
          </a:prstGeom>
          <a:noFill/>
          <a:ln/>
        </p:spPr>
        <p:txBody>
          <a:bodyPr wrap="none" lIns="0" tIns="0" rIns="0" bIns="0" rtlCol="0" anchor="t"/>
          <a:lstStyle/>
          <a:p>
            <a:pPr algn="ct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Emergence of AutoML</a:t>
            </a:r>
            <a:endParaRPr lang="en-US" sz="1933"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sp>
        <p:nvSpPr>
          <p:cNvPr id="4" name="Text 0"/>
          <p:cNvSpPr/>
          <p:nvPr/>
        </p:nvSpPr>
        <p:spPr>
          <a:xfrm>
            <a:off x="4838700" y="4023360"/>
            <a:ext cx="66751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presentation outlines the core principles of training and testing models in machine learning. It explains their significance, methods, and best practices to ensure optimal model performance.</a:t>
            </a:r>
            <a:endParaRPr lang="en-US" sz="1542" dirty="0"/>
          </a:p>
        </p:txBody>
      </p:sp>
      <p:sp>
        <p:nvSpPr>
          <p:cNvPr id="5" name="Text 1"/>
          <p:cNvSpPr/>
          <p:nvPr/>
        </p:nvSpPr>
        <p:spPr>
          <a:xfrm>
            <a:off x="4838700" y="2103120"/>
            <a:ext cx="667512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Concept of Training and Testing Models</a:t>
            </a:r>
            <a:endParaRPr lang="en-US" sz="5341"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Definition of Models</a:t>
            </a:r>
            <a:endParaRPr lang="en-US" sz="1950" dirty="0"/>
          </a:p>
        </p:txBody>
      </p:sp>
      <p:sp>
        <p:nvSpPr>
          <p:cNvPr id="5" name="Text 1"/>
          <p:cNvSpPr/>
          <p:nvPr/>
        </p:nvSpPr>
        <p:spPr>
          <a:xfrm>
            <a:off x="4503420" y="3703320"/>
            <a:ext cx="319278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Essential for classification, regression, and clustering tasks.</a:t>
            </a:r>
            <a:endParaRPr lang="en-US" sz="1542" dirty="0"/>
          </a:p>
        </p:txBody>
      </p:sp>
      <p:sp>
        <p:nvSpPr>
          <p:cNvPr id="6" name="Text 2"/>
          <p:cNvSpPr/>
          <p:nvPr/>
        </p:nvSpPr>
        <p:spPr>
          <a:xfrm>
            <a:off x="899160" y="3703320"/>
            <a:ext cx="319278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mathematical representation that learns patterns from data.</a:t>
            </a:r>
            <a:endParaRPr lang="en-US" sz="1542" dirty="0"/>
          </a:p>
        </p:txBody>
      </p:sp>
      <p:sp>
        <p:nvSpPr>
          <p:cNvPr id="7" name="Text 3"/>
          <p:cNvSpPr/>
          <p:nvPr/>
        </p:nvSpPr>
        <p:spPr>
          <a:xfrm>
            <a:off x="8107680" y="37033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Includes linear regression, decision trees, SVM, and neural networks.</a:t>
            </a:r>
            <a:endParaRPr lang="en-US" sz="1542" dirty="0"/>
          </a:p>
        </p:txBody>
      </p:sp>
      <p:sp>
        <p:nvSpPr>
          <p:cNvPr id="8" name="Text 4"/>
          <p:cNvSpPr/>
          <p:nvPr/>
        </p:nvSpPr>
        <p:spPr>
          <a:xfrm>
            <a:off x="693420" y="231648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Models</a:t>
            </a:r>
            <a:endParaRPr lang="en-US" sz="3908" dirty="0"/>
          </a:p>
        </p:txBody>
      </p:sp>
      <p:sp>
        <p:nvSpPr>
          <p:cNvPr id="9" name="Text 5"/>
          <p:cNvSpPr/>
          <p:nvPr/>
        </p:nvSpPr>
        <p:spPr>
          <a:xfrm>
            <a:off x="450342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Models</a:t>
            </a:r>
            <a:endParaRPr lang="en-US" sz="1950" dirty="0"/>
          </a:p>
        </p:txBody>
      </p:sp>
      <p:sp>
        <p:nvSpPr>
          <p:cNvPr id="10" name="Text 6"/>
          <p:cNvSpPr/>
          <p:nvPr/>
        </p:nvSpPr>
        <p:spPr>
          <a:xfrm>
            <a:off x="810768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Types of Models</a:t>
            </a:r>
            <a:endParaRPr lang="en-US" sz="195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4312920" y="3200400"/>
            <a:ext cx="396240" cy="396240"/>
          </a:xfrm>
          <a:prstGeom prst="rect">
            <a:avLst/>
          </a:prstGeom>
        </p:spPr>
      </p:pic>
      <p:pic>
        <p:nvPicPr>
          <p:cNvPr id="5" name="Image 3" descr="preencoded.png"/>
          <p:cNvPicPr>
            <a:picLocks noChangeAspect="1"/>
          </p:cNvPicPr>
          <p:nvPr/>
        </p:nvPicPr>
        <p:blipFill>
          <a:blip r:embed="rId5"/>
          <a:stretch>
            <a:fillRect/>
          </a:stretch>
        </p:blipFill>
        <p:spPr>
          <a:xfrm>
            <a:off x="701040" y="3200400"/>
            <a:ext cx="396240" cy="396240"/>
          </a:xfrm>
          <a:prstGeom prst="rect">
            <a:avLst/>
          </a:prstGeom>
        </p:spPr>
      </p:pic>
      <p:pic>
        <p:nvPicPr>
          <p:cNvPr id="6" name="Image 4" descr="preencoded.png"/>
          <p:cNvPicPr>
            <a:picLocks noChangeAspect="1"/>
          </p:cNvPicPr>
          <p:nvPr/>
        </p:nvPicPr>
        <p:blipFill>
          <a:blip r:embed="rId5"/>
          <a:stretch>
            <a:fillRect/>
          </a:stretch>
        </p:blipFill>
        <p:spPr>
          <a:xfrm>
            <a:off x="7917180" y="3200400"/>
            <a:ext cx="396240" cy="396240"/>
          </a:xfrm>
          <a:prstGeom prst="rect">
            <a:avLst/>
          </a:prstGeom>
        </p:spPr>
      </p:pic>
      <p:sp>
        <p:nvSpPr>
          <p:cNvPr id="7" name="Text 0"/>
          <p:cNvSpPr/>
          <p:nvPr/>
        </p:nvSpPr>
        <p:spPr>
          <a:xfrm>
            <a:off x="4442460" y="32766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1"/>
          <p:cNvSpPr/>
          <p:nvPr/>
        </p:nvSpPr>
        <p:spPr>
          <a:xfrm>
            <a:off x="830580" y="32766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9" name="Text 2"/>
          <p:cNvSpPr/>
          <p:nvPr/>
        </p:nvSpPr>
        <p:spPr>
          <a:xfrm>
            <a:off x="8046720" y="32766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0" name="Text 3"/>
          <p:cNvSpPr/>
          <p:nvPr/>
        </p:nvSpPr>
        <p:spPr>
          <a:xfrm>
            <a:off x="8557260" y="365760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Techniques like cross-validation and metrics like accuracy assess a model's generalization.</a:t>
            </a:r>
            <a:endParaRPr lang="en-US" sz="1542" dirty="0"/>
          </a:p>
        </p:txBody>
      </p:sp>
      <p:sp>
        <p:nvSpPr>
          <p:cNvPr id="11" name="Text 4"/>
          <p:cNvSpPr/>
          <p:nvPr/>
        </p:nvSpPr>
        <p:spPr>
          <a:xfrm>
            <a:off x="693420" y="21488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Training Phase</a:t>
            </a:r>
            <a:endParaRPr lang="en-US" sz="3908" dirty="0"/>
          </a:p>
        </p:txBody>
      </p:sp>
      <p:sp>
        <p:nvSpPr>
          <p:cNvPr id="12" name="Text 5"/>
          <p:cNvSpPr/>
          <p:nvPr/>
        </p:nvSpPr>
        <p:spPr>
          <a:xfrm>
            <a:off x="4945380" y="3230880"/>
            <a:ext cx="294894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Overfitting vs. Underfitting</a:t>
            </a:r>
            <a:endParaRPr lang="en-US" sz="1950" dirty="0"/>
          </a:p>
        </p:txBody>
      </p:sp>
      <p:sp>
        <p:nvSpPr>
          <p:cNvPr id="13" name="Text 6"/>
          <p:cNvSpPr/>
          <p:nvPr/>
        </p:nvSpPr>
        <p:spPr>
          <a:xfrm>
            <a:off x="8557260" y="32308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Model Evaluation</a:t>
            </a:r>
            <a:endParaRPr lang="en-US" sz="1950" dirty="0"/>
          </a:p>
        </p:txBody>
      </p:sp>
      <p:sp>
        <p:nvSpPr>
          <p:cNvPr id="14" name="Text 7"/>
          <p:cNvSpPr/>
          <p:nvPr/>
        </p:nvSpPr>
        <p:spPr>
          <a:xfrm>
            <a:off x="4945380" y="3970020"/>
            <a:ext cx="294894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Overfitting captures noise; underfitting fails to capture patterns.</a:t>
            </a:r>
            <a:endParaRPr lang="en-US" sz="1542" dirty="0"/>
          </a:p>
        </p:txBody>
      </p:sp>
      <p:sp>
        <p:nvSpPr>
          <p:cNvPr id="15" name="Text 8"/>
          <p:cNvSpPr/>
          <p:nvPr/>
        </p:nvSpPr>
        <p:spPr>
          <a:xfrm>
            <a:off x="1341120" y="32308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Training Data</a:t>
            </a:r>
            <a:endParaRPr lang="en-US" sz="1950" dirty="0"/>
          </a:p>
        </p:txBody>
      </p:sp>
      <p:sp>
        <p:nvSpPr>
          <p:cNvPr id="16" name="Text 9"/>
          <p:cNvSpPr/>
          <p:nvPr/>
        </p:nvSpPr>
        <p:spPr>
          <a:xfrm>
            <a:off x="1341120" y="365760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model learns from input-output pairs, adjusting parameters to minimize errors.</a:t>
            </a:r>
            <a:endParaRPr lang="en-US" sz="1542"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522720" y="28575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505968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522720" y="45415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487680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Different metrics like precision, recall, and AUC help determine a model's strengths.</a:t>
            </a:r>
            <a:endParaRPr lang="en-US" sz="1542" dirty="0"/>
          </a:p>
        </p:txBody>
      </p:sp>
      <p:sp>
        <p:nvSpPr>
          <p:cNvPr id="10" name="Text 4"/>
          <p:cNvSpPr/>
          <p:nvPr/>
        </p:nvSpPr>
        <p:spPr>
          <a:xfrm>
            <a:off x="8092440" y="435102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Performance Metrics</a:t>
            </a:r>
            <a:endParaRPr lang="en-US" sz="1933" dirty="0"/>
          </a:p>
        </p:txBody>
      </p:sp>
      <p:sp>
        <p:nvSpPr>
          <p:cNvPr id="11" name="Text 5"/>
          <p:cNvSpPr/>
          <p:nvPr/>
        </p:nvSpPr>
        <p:spPr>
          <a:xfrm>
            <a:off x="8092440" y="283464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Testing ensures that models don’t just memorize the training data.</a:t>
            </a:r>
            <a:endParaRPr lang="en-US" sz="1542" dirty="0"/>
          </a:p>
        </p:txBody>
      </p:sp>
      <p:sp>
        <p:nvSpPr>
          <p:cNvPr id="12" name="Text 6"/>
          <p:cNvSpPr/>
          <p:nvPr/>
        </p:nvSpPr>
        <p:spPr>
          <a:xfrm>
            <a:off x="8092440" y="230886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Significance of Testing</a:t>
            </a:r>
            <a:endParaRPr lang="en-US" sz="1933" dirty="0"/>
          </a:p>
        </p:txBody>
      </p:sp>
      <p:sp>
        <p:nvSpPr>
          <p:cNvPr id="13" name="Text 7"/>
          <p:cNvSpPr/>
          <p:nvPr/>
        </p:nvSpPr>
        <p:spPr>
          <a:xfrm>
            <a:off x="693420" y="112014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Testing Phase</a:t>
            </a:r>
            <a:endParaRPr lang="en-US" sz="3867" dirty="0"/>
          </a:p>
        </p:txBody>
      </p:sp>
      <p:sp>
        <p:nvSpPr>
          <p:cNvPr id="14" name="Text 8"/>
          <p:cNvSpPr/>
          <p:nvPr/>
        </p:nvSpPr>
        <p:spPr>
          <a:xfrm>
            <a:off x="792480" y="320802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Testing Data</a:t>
            </a:r>
            <a:endParaRPr lang="en-US" sz="1933" dirty="0"/>
          </a:p>
        </p:txBody>
      </p:sp>
      <p:sp>
        <p:nvSpPr>
          <p:cNvPr id="15" name="Text 9"/>
          <p:cNvSpPr/>
          <p:nvPr/>
        </p:nvSpPr>
        <p:spPr>
          <a:xfrm>
            <a:off x="792480" y="3733800"/>
            <a:ext cx="292608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After training, the model is evaluated against a separate testing dataset that it hasn't seen.</a:t>
            </a:r>
            <a:endParaRPr lang="en-US" sz="1542"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8046720" y="2537460"/>
            <a:ext cx="3451860" cy="2644140"/>
          </a:xfrm>
          <a:prstGeom prst="rect">
            <a:avLst/>
          </a:prstGeom>
        </p:spPr>
      </p:pic>
      <p:pic>
        <p:nvPicPr>
          <p:cNvPr id="5" name="Image 3" descr="preencoded.png"/>
          <p:cNvPicPr>
            <a:picLocks noChangeAspect="1"/>
          </p:cNvPicPr>
          <p:nvPr/>
        </p:nvPicPr>
        <p:blipFill>
          <a:blip r:embed="rId5"/>
          <a:stretch>
            <a:fillRect/>
          </a:stretch>
        </p:blipFill>
        <p:spPr>
          <a:xfrm>
            <a:off x="4373880" y="2537460"/>
            <a:ext cx="3451860" cy="2644140"/>
          </a:xfrm>
          <a:prstGeom prst="rect">
            <a:avLst/>
          </a:prstGeom>
        </p:spPr>
      </p:pic>
      <p:pic>
        <p:nvPicPr>
          <p:cNvPr id="6" name="Image 4" descr="preencoded.png"/>
          <p:cNvPicPr>
            <a:picLocks noChangeAspect="1"/>
          </p:cNvPicPr>
          <p:nvPr/>
        </p:nvPicPr>
        <p:blipFill>
          <a:blip r:embed="rId5"/>
          <a:stretch>
            <a:fillRect/>
          </a:stretch>
        </p:blipFill>
        <p:spPr>
          <a:xfrm>
            <a:off x="701040" y="2537460"/>
            <a:ext cx="3451860" cy="2644140"/>
          </a:xfrm>
          <a:prstGeom prst="rect">
            <a:avLst/>
          </a:prstGeom>
        </p:spPr>
      </p:pic>
      <p:sp>
        <p:nvSpPr>
          <p:cNvPr id="7" name="Text 0"/>
          <p:cNvSpPr/>
          <p:nvPr/>
        </p:nvSpPr>
        <p:spPr>
          <a:xfrm>
            <a:off x="8267700" y="3086100"/>
            <a:ext cx="3009900" cy="172212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Models should be regularly updated with new data to maintain accuracy. Implementing mechanisms for continuous learning can help adapt models to changing environments.</a:t>
            </a:r>
            <a:endParaRPr lang="en-US" sz="1542" dirty="0"/>
          </a:p>
        </p:txBody>
      </p:sp>
      <p:sp>
        <p:nvSpPr>
          <p:cNvPr id="8" name="Text 1"/>
          <p:cNvSpPr/>
          <p:nvPr/>
        </p:nvSpPr>
        <p:spPr>
          <a:xfrm>
            <a:off x="922020" y="3086100"/>
            <a:ext cx="3009900" cy="197358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Cleaning and preprocessing data is vital because the quality of data directly impacts model performance. Techniques include normalization, handling missing values, and feature engineering.</a:t>
            </a:r>
            <a:endParaRPr lang="en-US" sz="1542" dirty="0"/>
          </a:p>
        </p:txBody>
      </p:sp>
      <p:sp>
        <p:nvSpPr>
          <p:cNvPr id="9" name="Text 2"/>
          <p:cNvSpPr/>
          <p:nvPr/>
        </p:nvSpPr>
        <p:spPr>
          <a:xfrm>
            <a:off x="4594860" y="3086100"/>
            <a:ext cx="3009900" cy="197358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Adjusting hyperparameters, like learning rate and batch size, can significantly enhance model performance. Techniques like grid search and random search are commonly used for this purpose.</a:t>
            </a:r>
            <a:endParaRPr lang="en-US" sz="1542" dirty="0"/>
          </a:p>
        </p:txBody>
      </p:sp>
      <p:sp>
        <p:nvSpPr>
          <p:cNvPr id="10" name="Text 3"/>
          <p:cNvSpPr/>
          <p:nvPr/>
        </p:nvSpPr>
        <p:spPr>
          <a:xfrm>
            <a:off x="922020" y="265938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Data Preprocessing</a:t>
            </a:r>
            <a:endParaRPr lang="en-US" sz="1950" dirty="0"/>
          </a:p>
        </p:txBody>
      </p:sp>
      <p:sp>
        <p:nvSpPr>
          <p:cNvPr id="11" name="Text 4"/>
          <p:cNvSpPr/>
          <p:nvPr/>
        </p:nvSpPr>
        <p:spPr>
          <a:xfrm>
            <a:off x="693420" y="16764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Best Practices for Model Training</a:t>
            </a:r>
            <a:endParaRPr lang="en-US" sz="3908" dirty="0"/>
          </a:p>
        </p:txBody>
      </p:sp>
      <p:sp>
        <p:nvSpPr>
          <p:cNvPr id="12" name="Text 5"/>
          <p:cNvSpPr/>
          <p:nvPr/>
        </p:nvSpPr>
        <p:spPr>
          <a:xfrm>
            <a:off x="4594860" y="265938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Hyperparameter Tuning</a:t>
            </a:r>
            <a:endParaRPr lang="en-US" sz="1933" dirty="0"/>
          </a:p>
        </p:txBody>
      </p:sp>
      <p:sp>
        <p:nvSpPr>
          <p:cNvPr id="13" name="Text 6"/>
          <p:cNvSpPr/>
          <p:nvPr/>
        </p:nvSpPr>
        <p:spPr>
          <a:xfrm>
            <a:off x="8267700" y="265938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Continuous Learning</a:t>
            </a:r>
            <a:endParaRPr lang="en-US" sz="195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7" name="Text 1"/>
          <p:cNvSpPr/>
          <p:nvPr/>
        </p:nvSpPr>
        <p:spPr>
          <a:xfrm>
            <a:off x="470916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3"/>
          <p:cNvSpPr/>
          <p:nvPr/>
        </p:nvSpPr>
        <p:spPr>
          <a:xfrm>
            <a:off x="792480" y="3741420"/>
            <a:ext cx="292608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Techniques such as resampling or using weighted loss functions can help mitigate this issue.</a:t>
            </a:r>
            <a:endParaRPr lang="en-US" sz="1542" dirty="0"/>
          </a:p>
        </p:txBody>
      </p:sp>
      <p:sp>
        <p:nvSpPr>
          <p:cNvPr id="10" name="Text 4"/>
          <p:cNvSpPr/>
          <p:nvPr/>
        </p:nvSpPr>
        <p:spPr>
          <a:xfrm>
            <a:off x="8092440" y="23088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Computational Resources</a:t>
            </a:r>
            <a:endParaRPr lang="en-US" sz="1950" dirty="0"/>
          </a:p>
        </p:txBody>
      </p:sp>
      <p:sp>
        <p:nvSpPr>
          <p:cNvPr id="11" name="Text 5"/>
          <p:cNvSpPr/>
          <p:nvPr/>
        </p:nvSpPr>
        <p:spPr>
          <a:xfrm>
            <a:off x="8092440" y="435102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Interpretability</a:t>
            </a:r>
            <a:endParaRPr lang="en-US" sz="1950" dirty="0"/>
          </a:p>
        </p:txBody>
      </p:sp>
      <p:sp>
        <p:nvSpPr>
          <p:cNvPr id="12" name="Text 6"/>
          <p:cNvSpPr/>
          <p:nvPr/>
        </p:nvSpPr>
        <p:spPr>
          <a:xfrm>
            <a:off x="8092440" y="488442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Using explainable AI techniques can help stakeholders understand model predictions.</a:t>
            </a:r>
            <a:endParaRPr lang="en-US" sz="1542" dirty="0"/>
          </a:p>
        </p:txBody>
      </p:sp>
      <p:sp>
        <p:nvSpPr>
          <p:cNvPr id="13" name="Text 7"/>
          <p:cNvSpPr/>
          <p:nvPr/>
        </p:nvSpPr>
        <p:spPr>
          <a:xfrm>
            <a:off x="8092440" y="284226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Access to GPUs or cloud computing can alleviate these resource constraints.</a:t>
            </a:r>
            <a:endParaRPr lang="en-US" sz="1542" dirty="0"/>
          </a:p>
        </p:txBody>
      </p:sp>
      <p:sp>
        <p:nvSpPr>
          <p:cNvPr id="14" name="Text 8"/>
          <p:cNvSpPr/>
          <p:nvPr/>
        </p:nvSpPr>
        <p:spPr>
          <a:xfrm>
            <a:off x="792480" y="320802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Imbalance</a:t>
            </a:r>
            <a:endParaRPr lang="en-US" sz="1950" dirty="0"/>
          </a:p>
        </p:txBody>
      </p:sp>
      <p:sp>
        <p:nvSpPr>
          <p:cNvPr id="15" name="Text 9"/>
          <p:cNvSpPr/>
          <p:nvPr/>
        </p:nvSpPr>
        <p:spPr>
          <a:xfrm>
            <a:off x="693420" y="11201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Challenges in Model Training and Testing</a:t>
            </a:r>
            <a:endParaRPr lang="en-US" sz="3908"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206740" y="196596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00100" y="196596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4503420" y="1965960"/>
            <a:ext cx="3192780" cy="2110740"/>
          </a:xfrm>
          <a:prstGeom prst="rect">
            <a:avLst/>
          </a:prstGeom>
        </p:spPr>
      </p:pic>
      <p:sp>
        <p:nvSpPr>
          <p:cNvPr id="6" name="Text 0"/>
          <p:cNvSpPr/>
          <p:nvPr/>
        </p:nvSpPr>
        <p:spPr>
          <a:xfrm>
            <a:off x="8206740" y="42672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Explainable AI</a:t>
            </a:r>
            <a:endParaRPr lang="en-US" sz="1950" dirty="0"/>
          </a:p>
        </p:txBody>
      </p:sp>
      <p:sp>
        <p:nvSpPr>
          <p:cNvPr id="7" name="Text 1"/>
          <p:cNvSpPr/>
          <p:nvPr/>
        </p:nvSpPr>
        <p:spPr>
          <a:xfrm>
            <a:off x="800100" y="500634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Automating model selection and hyperparameter tuning increases accessibility.</a:t>
            </a:r>
            <a:endParaRPr lang="en-US" sz="1542" dirty="0"/>
          </a:p>
        </p:txBody>
      </p:sp>
      <p:sp>
        <p:nvSpPr>
          <p:cNvPr id="8" name="Text 2"/>
          <p:cNvSpPr/>
          <p:nvPr/>
        </p:nvSpPr>
        <p:spPr>
          <a:xfrm>
            <a:off x="800100" y="4267200"/>
            <a:ext cx="3192780" cy="624840"/>
          </a:xfrm>
          <a:prstGeom prst="rect">
            <a:avLst/>
          </a:prstGeom>
          <a:noFill/>
          <a:ln/>
        </p:spPr>
        <p:txBody>
          <a:bodyPr wrap="squar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Automated Machine Learning</a:t>
            </a:r>
            <a:endParaRPr lang="en-US" sz="1950" dirty="0"/>
          </a:p>
        </p:txBody>
      </p:sp>
      <p:sp>
        <p:nvSpPr>
          <p:cNvPr id="9" name="Text 3"/>
          <p:cNvSpPr/>
          <p:nvPr/>
        </p:nvSpPr>
        <p:spPr>
          <a:xfrm>
            <a:off x="693420" y="101346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Trends in Model Development</a:t>
            </a:r>
            <a:endParaRPr lang="en-US" sz="3883" dirty="0"/>
          </a:p>
        </p:txBody>
      </p:sp>
      <p:sp>
        <p:nvSpPr>
          <p:cNvPr id="10" name="Text 4"/>
          <p:cNvSpPr/>
          <p:nvPr/>
        </p:nvSpPr>
        <p:spPr>
          <a:xfrm>
            <a:off x="4503420" y="46939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Training on decentralized data sources while preserving privacy.</a:t>
            </a:r>
            <a:endParaRPr lang="en-US" sz="1542" dirty="0"/>
          </a:p>
        </p:txBody>
      </p:sp>
      <p:sp>
        <p:nvSpPr>
          <p:cNvPr id="11" name="Text 5"/>
          <p:cNvSpPr/>
          <p:nvPr/>
        </p:nvSpPr>
        <p:spPr>
          <a:xfrm>
            <a:off x="4503420" y="42672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Federated Learning</a:t>
            </a:r>
            <a:endParaRPr lang="en-US" sz="1950" dirty="0"/>
          </a:p>
        </p:txBody>
      </p:sp>
      <p:sp>
        <p:nvSpPr>
          <p:cNvPr id="12" name="Text 6"/>
          <p:cNvSpPr/>
          <p:nvPr/>
        </p:nvSpPr>
        <p:spPr>
          <a:xfrm>
            <a:off x="8206740" y="46939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growing need for transparency and insights in complex models.</a:t>
            </a:r>
            <a:endParaRPr lang="en-US" sz="154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5EB2-0CD3-201A-AB96-92F1A33CBC05}"/>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Semi-structured Data</a:t>
            </a:r>
            <a:endParaRPr lang="en-PK" sz="4000">
              <a:solidFill>
                <a:srgbClr val="FFFFFF"/>
              </a:solidFill>
            </a:endParaRPr>
          </a:p>
        </p:txBody>
      </p:sp>
      <p:sp>
        <p:nvSpPr>
          <p:cNvPr id="3" name="Content Placeholder 2">
            <a:extLst>
              <a:ext uri="{FF2B5EF4-FFF2-40B4-BE49-F238E27FC236}">
                <a16:creationId xmlns:a16="http://schemas.microsoft.com/office/drawing/2014/main" id="{C81055CB-31A9-566D-100A-85AD421C6438}"/>
              </a:ext>
            </a:extLst>
          </p:cNvPr>
          <p:cNvSpPr>
            <a:spLocks noGrp="1"/>
          </p:cNvSpPr>
          <p:nvPr>
            <p:ph idx="1"/>
          </p:nvPr>
        </p:nvSpPr>
        <p:spPr>
          <a:xfrm>
            <a:off x="4810259" y="649480"/>
            <a:ext cx="6555347" cy="5546047"/>
          </a:xfrm>
        </p:spPr>
        <p:txBody>
          <a:bodyPr anchor="ctr">
            <a:normAutofit/>
          </a:bodyPr>
          <a:lstStyle/>
          <a:p>
            <a:pPr marL="0" indent="0">
              <a:buNone/>
            </a:pPr>
            <a:r>
              <a:rPr lang="en-GB" sz="1400" dirty="0"/>
              <a:t>Semi-structured data doesn't conform to a rigid, predefined schema like structured data, but it does have some organizational properties that make it easier to </a:t>
            </a:r>
            <a:r>
              <a:rPr lang="en-GB" sz="1400" dirty="0" err="1"/>
              <a:t>analyze</a:t>
            </a:r>
            <a:r>
              <a:rPr lang="en-GB" sz="1400" dirty="0"/>
              <a:t> than unstructured data. It contains tags or markers to separate semantic elements and enforce hierarchies within the data.</a:t>
            </a:r>
          </a:p>
          <a:p>
            <a:pPr marL="0" indent="0">
              <a:buNone/>
            </a:pPr>
            <a:r>
              <a:rPr lang="en-GB" sz="1400" dirty="0"/>
              <a:t>Characteristics:</a:t>
            </a:r>
          </a:p>
          <a:p>
            <a:r>
              <a:rPr lang="en-GB" sz="1400" dirty="0"/>
              <a:t>Self-Describing to Some Extent: Contains tags or other markers that provide context about the data.</a:t>
            </a:r>
          </a:p>
          <a:p>
            <a:r>
              <a:rPr lang="en-GB" sz="1400" dirty="0"/>
              <a:t>No Fixed Schema: The structure is not as strict as in relational databases, and attributes can vary between entries.</a:t>
            </a:r>
          </a:p>
          <a:p>
            <a:r>
              <a:rPr lang="en-GB" sz="1400" dirty="0"/>
              <a:t>Flexibility: Easier to change and evolve compared to structured data.</a:t>
            </a:r>
          </a:p>
          <a:p>
            <a:r>
              <a:rPr lang="en-GB" sz="1400" dirty="0"/>
              <a:t>Can be Hierarchical: Often organized in nested structures.</a:t>
            </a:r>
          </a:p>
          <a:p>
            <a:r>
              <a:rPr lang="en-GB" sz="1400" dirty="0"/>
              <a:t>Requires Parsing: Needs to be parsed to extract information for analysis, but the tags provide guidance for this process.</a:t>
            </a:r>
          </a:p>
          <a:p>
            <a:r>
              <a:rPr lang="en-GB" sz="1400" dirty="0"/>
              <a:t>Examples:</a:t>
            </a:r>
          </a:p>
          <a:p>
            <a:r>
              <a:rPr lang="en-GB" sz="1400" dirty="0"/>
              <a:t>JSON (JavaScript Object Notation): Uses key-value pairs and nested objects.</a:t>
            </a:r>
          </a:p>
          <a:p>
            <a:r>
              <a:rPr lang="en-GB" sz="1400" dirty="0"/>
              <a:t>XML (Extensible Markup Language): Uses tags to define elements and attributes.</a:t>
            </a:r>
          </a:p>
          <a:p>
            <a:r>
              <a:rPr lang="en-GB" sz="1400" dirty="0"/>
              <a:t>HTML (Hypertext Markup Language): Tags define the structure of web pages.CSV files with metadata: </a:t>
            </a:r>
          </a:p>
          <a:p>
            <a:r>
              <a:rPr lang="en-GB" sz="1400" dirty="0"/>
              <a:t>For example, a header row describing the </a:t>
            </a:r>
            <a:r>
              <a:rPr lang="en-GB" sz="1400" dirty="0" err="1"/>
              <a:t>columns.Log</a:t>
            </a:r>
            <a:r>
              <a:rPr lang="en-GB" sz="1400" dirty="0"/>
              <a:t> files: Contain timestamps and event information, often with some consistent formatting but varying messages.</a:t>
            </a:r>
            <a:endParaRPr lang="en-PK" sz="1400" dirty="0"/>
          </a:p>
        </p:txBody>
      </p:sp>
    </p:spTree>
    <p:extLst>
      <p:ext uri="{BB962C8B-B14F-4D97-AF65-F5344CB8AC3E}">
        <p14:creationId xmlns:p14="http://schemas.microsoft.com/office/powerpoint/2010/main" val="5000895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243840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43840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438400"/>
            <a:ext cx="3787140" cy="3787140"/>
          </a:xfrm>
          <a:prstGeom prst="rect">
            <a:avLst/>
          </a:prstGeom>
        </p:spPr>
      </p:pic>
      <p:sp>
        <p:nvSpPr>
          <p:cNvPr id="6" name="Text 0"/>
          <p:cNvSpPr/>
          <p:nvPr/>
        </p:nvSpPr>
        <p:spPr>
          <a:xfrm>
            <a:off x="6880860" y="31623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24400" y="39471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484620" y="54254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343662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Following guidelines leads to better model outcomes.</a:t>
            </a:r>
            <a:endParaRPr lang="en-US" sz="1542" dirty="0"/>
          </a:p>
        </p:txBody>
      </p:sp>
      <p:sp>
        <p:nvSpPr>
          <p:cNvPr id="10" name="Text 4"/>
          <p:cNvSpPr/>
          <p:nvPr/>
        </p:nvSpPr>
        <p:spPr>
          <a:xfrm>
            <a:off x="8092440" y="547878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Awareness of trends helps in the deployment process.</a:t>
            </a:r>
            <a:endParaRPr lang="en-US" sz="1542" dirty="0"/>
          </a:p>
        </p:txBody>
      </p:sp>
      <p:sp>
        <p:nvSpPr>
          <p:cNvPr id="11" name="Text 5"/>
          <p:cNvSpPr/>
          <p:nvPr/>
        </p:nvSpPr>
        <p:spPr>
          <a:xfrm>
            <a:off x="693420" y="147828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Understanding the concepts of training and testing models is crucial for creating effective machine learning solutions. By following best practices and staying informed about new trends, practitioners can better navigate the challenges of model development and deployment.</a:t>
            </a:r>
            <a:endParaRPr lang="en-US" sz="1542" dirty="0"/>
          </a:p>
        </p:txBody>
      </p:sp>
      <p:sp>
        <p:nvSpPr>
          <p:cNvPr id="12" name="Text 6"/>
          <p:cNvSpPr/>
          <p:nvPr/>
        </p:nvSpPr>
        <p:spPr>
          <a:xfrm>
            <a:off x="792480" y="393192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Model Understanding</a:t>
            </a:r>
            <a:endParaRPr lang="en-US" sz="1933" dirty="0"/>
          </a:p>
        </p:txBody>
      </p:sp>
      <p:sp>
        <p:nvSpPr>
          <p:cNvPr id="13" name="Text 7"/>
          <p:cNvSpPr/>
          <p:nvPr/>
        </p:nvSpPr>
        <p:spPr>
          <a:xfrm>
            <a:off x="792480" y="4457700"/>
            <a:ext cx="2926080" cy="4953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Essential for effective machine learning solutions.</a:t>
            </a:r>
            <a:endParaRPr lang="en-US" sz="1542" dirty="0"/>
          </a:p>
        </p:txBody>
      </p:sp>
      <p:sp>
        <p:nvSpPr>
          <p:cNvPr id="14" name="Text 8"/>
          <p:cNvSpPr/>
          <p:nvPr/>
        </p:nvSpPr>
        <p:spPr>
          <a:xfrm>
            <a:off x="8092440" y="291084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Best Practices</a:t>
            </a:r>
            <a:endParaRPr lang="en-US" sz="1933" dirty="0"/>
          </a:p>
        </p:txBody>
      </p:sp>
      <p:sp>
        <p:nvSpPr>
          <p:cNvPr id="15" name="Text 9"/>
          <p:cNvSpPr/>
          <p:nvPr/>
        </p:nvSpPr>
        <p:spPr>
          <a:xfrm>
            <a:off x="8092440" y="495300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Staying Informed</a:t>
            </a:r>
            <a:endParaRPr lang="en-US" sz="1933" dirty="0"/>
          </a:p>
        </p:txBody>
      </p:sp>
      <p:sp>
        <p:nvSpPr>
          <p:cNvPr id="16" name="Text 10"/>
          <p:cNvSpPr/>
          <p:nvPr/>
        </p:nvSpPr>
        <p:spPr>
          <a:xfrm>
            <a:off x="693420" y="64770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Training and Testing Models</a:t>
            </a:r>
            <a:endParaRPr lang="en-US" sz="3867"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3" cstate="print"/>
            <a:stretch>
              <a:fillRect/>
            </a:stretch>
          </p:blipFill>
          <p:spPr>
            <a:xfrm>
              <a:off x="0" y="0"/>
              <a:ext cx="12192000" cy="6858000"/>
            </a:xfrm>
            <a:prstGeom prst="rect">
              <a:avLst/>
            </a:prstGeom>
          </p:spPr>
        </p:pic>
        <p:pic>
          <p:nvPicPr>
            <p:cNvPr id="4" name="object 4"/>
            <p:cNvPicPr/>
            <p:nvPr/>
          </p:nvPicPr>
          <p:blipFill>
            <a:blip r:embed="rId4" cstate="print"/>
            <a:stretch>
              <a:fillRect/>
            </a:stretch>
          </p:blipFill>
          <p:spPr>
            <a:xfrm>
              <a:off x="6522719" y="0"/>
              <a:ext cx="5669280" cy="6858000"/>
            </a:xfrm>
            <a:prstGeom prst="rect">
              <a:avLst/>
            </a:prstGeom>
          </p:spPr>
        </p:pic>
      </p:grpSp>
      <p:sp>
        <p:nvSpPr>
          <p:cNvPr id="5" name="object 5"/>
          <p:cNvSpPr txBox="1"/>
          <p:nvPr/>
        </p:nvSpPr>
        <p:spPr>
          <a:xfrm>
            <a:off x="10613897" y="3130118"/>
            <a:ext cx="1005205" cy="574675"/>
          </a:xfrm>
          <a:prstGeom prst="rect">
            <a:avLst/>
          </a:prstGeom>
        </p:spPr>
        <p:txBody>
          <a:bodyPr vert="horz" wrap="square" lIns="0" tIns="12700" rIns="0" bIns="0" rtlCol="0">
            <a:spAutoFit/>
          </a:bodyPr>
          <a:lstStyle/>
          <a:p>
            <a:pPr marL="12700">
              <a:lnSpc>
                <a:spcPct val="100000"/>
              </a:lnSpc>
              <a:spcBef>
                <a:spcPts val="100"/>
              </a:spcBef>
            </a:pPr>
            <a:r>
              <a:rPr sz="3600" b="1" spc="-25" dirty="0">
                <a:solidFill>
                  <a:srgbClr val="FFFFFF"/>
                </a:solidFill>
                <a:latin typeface="Segoe UI Semibold"/>
                <a:cs typeface="Segoe UI Semibold"/>
              </a:rPr>
              <a:t>Q&amp;A</a:t>
            </a:r>
            <a:endParaRPr sz="3600" dirty="0">
              <a:latin typeface="Segoe UI Semibold"/>
              <a:cs typeface="Segoe UI Semibold"/>
            </a:endParaRPr>
          </a:p>
        </p:txBody>
      </p:sp>
      <p:grpSp>
        <p:nvGrpSpPr>
          <p:cNvPr id="6" name="object 6"/>
          <p:cNvGrpSpPr/>
          <p:nvPr/>
        </p:nvGrpSpPr>
        <p:grpSpPr>
          <a:xfrm>
            <a:off x="152400" y="4367580"/>
            <a:ext cx="7621270" cy="1034415"/>
            <a:chOff x="50292" y="5501640"/>
            <a:chExt cx="7621270" cy="1034415"/>
          </a:xfrm>
        </p:grpSpPr>
        <p:pic>
          <p:nvPicPr>
            <p:cNvPr id="7" name="object 7"/>
            <p:cNvPicPr/>
            <p:nvPr/>
          </p:nvPicPr>
          <p:blipFill>
            <a:blip r:embed="rId5" cstate="print"/>
            <a:stretch>
              <a:fillRect/>
            </a:stretch>
          </p:blipFill>
          <p:spPr>
            <a:xfrm>
              <a:off x="50292" y="5830824"/>
              <a:ext cx="7620761" cy="704850"/>
            </a:xfrm>
            <a:prstGeom prst="rect">
              <a:avLst/>
            </a:prstGeom>
          </p:spPr>
        </p:pic>
        <p:pic>
          <p:nvPicPr>
            <p:cNvPr id="8" name="object 8"/>
            <p:cNvPicPr/>
            <p:nvPr/>
          </p:nvPicPr>
          <p:blipFill>
            <a:blip r:embed="rId6" cstate="print"/>
            <a:stretch>
              <a:fillRect/>
            </a:stretch>
          </p:blipFill>
          <p:spPr>
            <a:xfrm>
              <a:off x="138684" y="5501640"/>
              <a:ext cx="1526286" cy="258318"/>
            </a:xfrm>
            <a:prstGeom prst="rect">
              <a:avLst/>
            </a:prstGeom>
          </p:spPr>
        </p:pic>
        <p:pic>
          <p:nvPicPr>
            <p:cNvPr id="9" name="object 9"/>
            <p:cNvPicPr/>
            <p:nvPr/>
          </p:nvPicPr>
          <p:blipFill>
            <a:blip r:embed="rId7" cstate="print"/>
            <a:stretch>
              <a:fillRect/>
            </a:stretch>
          </p:blipFill>
          <p:spPr>
            <a:xfrm>
              <a:off x="145872" y="5508879"/>
              <a:ext cx="1489506" cy="220675"/>
            </a:xfrm>
            <a:prstGeom prst="rect">
              <a:avLst/>
            </a:prstGeom>
          </p:spPr>
        </p:pic>
      </p:grpSp>
      <p:sp>
        <p:nvSpPr>
          <p:cNvPr id="10" name="object 10"/>
          <p:cNvSpPr txBox="1"/>
          <p:nvPr/>
        </p:nvSpPr>
        <p:spPr>
          <a:xfrm>
            <a:off x="533400" y="4881564"/>
            <a:ext cx="178943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006FC0"/>
                </a:solidFill>
                <a:latin typeface="Segoe UI"/>
                <a:cs typeface="Segoe UI"/>
              </a:rPr>
              <a:t>Ask</a:t>
            </a:r>
            <a:r>
              <a:rPr sz="1400" spc="-10" dirty="0">
                <a:solidFill>
                  <a:srgbClr val="006FC0"/>
                </a:solidFill>
                <a:latin typeface="Segoe UI"/>
                <a:cs typeface="Segoe UI"/>
              </a:rPr>
              <a:t> </a:t>
            </a:r>
            <a:r>
              <a:rPr sz="1400" dirty="0">
                <a:solidFill>
                  <a:srgbClr val="006FC0"/>
                </a:solidFill>
                <a:latin typeface="Segoe UI"/>
                <a:cs typeface="Segoe UI"/>
              </a:rPr>
              <a:t>the</a:t>
            </a:r>
            <a:r>
              <a:rPr sz="1400" spc="-15" dirty="0">
                <a:solidFill>
                  <a:srgbClr val="006FC0"/>
                </a:solidFill>
                <a:latin typeface="Segoe UI"/>
                <a:cs typeface="Segoe UI"/>
              </a:rPr>
              <a:t> </a:t>
            </a:r>
            <a:r>
              <a:rPr sz="1400" dirty="0">
                <a:solidFill>
                  <a:srgbClr val="006FC0"/>
                </a:solidFill>
                <a:latin typeface="Segoe UI"/>
                <a:cs typeface="Segoe UI"/>
              </a:rPr>
              <a:t>team</a:t>
            </a:r>
            <a:r>
              <a:rPr sz="1400" spc="-40" dirty="0">
                <a:solidFill>
                  <a:srgbClr val="006FC0"/>
                </a:solidFill>
                <a:latin typeface="Segoe UI"/>
                <a:cs typeface="Segoe UI"/>
              </a:rPr>
              <a:t> </a:t>
            </a:r>
            <a:r>
              <a:rPr sz="1400" spc="-10" dirty="0">
                <a:solidFill>
                  <a:srgbClr val="006FC0"/>
                </a:solidFill>
                <a:latin typeface="Segoe UI"/>
                <a:cs typeface="Segoe UI"/>
              </a:rPr>
              <a:t>anything</a:t>
            </a:r>
            <a:endParaRPr sz="1400" dirty="0">
              <a:latin typeface="Segoe UI"/>
              <a:cs typeface="Segoe UI"/>
            </a:endParaRPr>
          </a:p>
        </p:txBody>
      </p:sp>
      <p:sp>
        <p:nvSpPr>
          <p:cNvPr id="11" name="Text Placeholder 4">
            <a:extLst>
              <a:ext uri="{FF2B5EF4-FFF2-40B4-BE49-F238E27FC236}">
                <a16:creationId xmlns:a16="http://schemas.microsoft.com/office/drawing/2014/main" id="{B3F5D1FE-9616-2CA2-DB14-B70E25AA07E6}"/>
              </a:ext>
            </a:extLst>
          </p:cNvPr>
          <p:cNvSpPr txBox="1">
            <a:spLocks/>
          </p:cNvSpPr>
          <p:nvPr/>
        </p:nvSpPr>
        <p:spPr>
          <a:xfrm>
            <a:off x="316279" y="5497037"/>
            <a:ext cx="5211763" cy="984885"/>
          </a:xfrm>
          <a:prstGeom prst="rect">
            <a:avLst/>
          </a:prstGeom>
        </p:spPr>
        <p:txBody>
          <a:bodyPr wrap="square" lIns="0" tIns="0" rIns="0" bIns="0">
            <a:spAutoFit/>
          </a:bodyPr>
          <a:lstStyle>
            <a:lvl1pPr marL="0">
              <a:defRPr sz="1600" b="0" i="0">
                <a:solidFill>
                  <a:schemeClr val="bg1"/>
                </a:solidFill>
                <a:latin typeface="Segoe UI"/>
                <a:ea typeface="+mn-ea"/>
                <a:cs typeface="Segoe U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defTabSz="914367"/>
            <a:r>
              <a:rPr lang="en-US" dirty="0"/>
              <a:t>Usama Wahab Khan</a:t>
            </a:r>
          </a:p>
          <a:p>
            <a:pPr defTabSz="914367"/>
            <a:r>
              <a:rPr lang="en-US" dirty="0"/>
              <a:t>Twitter : @usamawahabkhan</a:t>
            </a:r>
          </a:p>
          <a:p>
            <a:pPr defTabSz="914367"/>
            <a:r>
              <a:rPr lang="en-US" dirty="0"/>
              <a:t>LinkedIn : </a:t>
            </a:r>
            <a:r>
              <a:rPr lang="en-US" dirty="0" err="1"/>
              <a:t>Usamawahabkhan</a:t>
            </a:r>
            <a:endParaRPr lang="en-US" dirty="0"/>
          </a:p>
          <a:p>
            <a:endParaRPr lang="en-US" dirty="0"/>
          </a:p>
        </p:txBody>
      </p:sp>
      <p:pic>
        <p:nvPicPr>
          <p:cNvPr id="13" name="Picture 12">
            <a:extLst>
              <a:ext uri="{FF2B5EF4-FFF2-40B4-BE49-F238E27FC236}">
                <a16:creationId xmlns:a16="http://schemas.microsoft.com/office/drawing/2014/main" id="{FA9B2A0A-52A8-85E9-3A8F-6143436888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278" y="6214507"/>
            <a:ext cx="1659975" cy="57467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62ED-E064-D490-C709-E55EF1ABCEB9}"/>
              </a:ext>
            </a:extLst>
          </p:cNvPr>
          <p:cNvSpPr>
            <a:spLocks noGrp="1"/>
          </p:cNvSpPr>
          <p:nvPr>
            <p:ph type="title"/>
          </p:nvPr>
        </p:nvSpPr>
        <p:spPr/>
        <p:txBody>
          <a:bodyPr/>
          <a:lstStyle/>
          <a:p>
            <a:r>
              <a:rPr lang="en-GB" b="1" dirty="0">
                <a:latin typeface="Arial Black" panose="020B0A04020102020204" pitchFamily="34" charset="0"/>
              </a:rPr>
              <a:t>WHAT IS DATA SCIENCE?</a:t>
            </a:r>
            <a:endParaRPr lang="en-PK" b="1" dirty="0">
              <a:latin typeface="Arial Black" panose="020B0A04020102020204" pitchFamily="34" charset="0"/>
            </a:endParaRPr>
          </a:p>
        </p:txBody>
      </p:sp>
      <p:pic>
        <p:nvPicPr>
          <p:cNvPr id="8" name="Picture Placeholder 7">
            <a:extLst>
              <a:ext uri="{FF2B5EF4-FFF2-40B4-BE49-F238E27FC236}">
                <a16:creationId xmlns:a16="http://schemas.microsoft.com/office/drawing/2014/main" id="{986BDF79-7E0B-3AEF-C57C-F740090A3374}"/>
              </a:ext>
            </a:extLst>
          </p:cNvPr>
          <p:cNvPicPr>
            <a:picLocks noGrp="1" noChangeAspect="1"/>
          </p:cNvPicPr>
          <p:nvPr>
            <p:ph type="pic" sz="quarter" idx="12"/>
          </p:nvPr>
        </p:nvPicPr>
        <p:blipFill>
          <a:blip r:embed="rId2"/>
          <a:srcRect l="15312" r="15312"/>
          <a:stretch>
            <a:fillRect/>
          </a:stretch>
        </p:blipFill>
        <p:spPr/>
      </p:pic>
      <p:sp>
        <p:nvSpPr>
          <p:cNvPr id="6" name="Text Placeholder 5">
            <a:extLst>
              <a:ext uri="{FF2B5EF4-FFF2-40B4-BE49-F238E27FC236}">
                <a16:creationId xmlns:a16="http://schemas.microsoft.com/office/drawing/2014/main" id="{135E31FC-72B4-D1E2-3667-5B27060E4CA7}"/>
              </a:ext>
            </a:extLst>
          </p:cNvPr>
          <p:cNvSpPr>
            <a:spLocks noGrp="1"/>
          </p:cNvSpPr>
          <p:nvPr>
            <p:ph type="body" sz="quarter" idx="13"/>
          </p:nvPr>
        </p:nvSpPr>
        <p:spPr/>
        <p:txBody>
          <a:bodyPr/>
          <a:lstStyle/>
          <a:p>
            <a:pPr marL="0" indent="0">
              <a:buNone/>
            </a:pPr>
            <a:r>
              <a:rPr lang="en-GB" sz="2500" dirty="0"/>
              <a:t>Data Science is an interdisciplinary field that combines statistics, computer science, and domain expertise to extract meaningful insights from structured and unstructured data.</a:t>
            </a:r>
            <a:endParaRPr lang="en-PK" sz="2500" dirty="0"/>
          </a:p>
        </p:txBody>
      </p:sp>
    </p:spTree>
    <p:extLst>
      <p:ext uri="{BB962C8B-B14F-4D97-AF65-F5344CB8AC3E}">
        <p14:creationId xmlns:p14="http://schemas.microsoft.com/office/powerpoint/2010/main" val="2491872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2AA3-8BD9-8A6E-E777-D1B56110B063}"/>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Unstructured Data</a:t>
            </a:r>
            <a:endParaRPr lang="en-PK" sz="4000">
              <a:solidFill>
                <a:srgbClr val="FFFFFF"/>
              </a:solidFill>
            </a:endParaRPr>
          </a:p>
        </p:txBody>
      </p:sp>
      <p:sp>
        <p:nvSpPr>
          <p:cNvPr id="3" name="Content Placeholder 2">
            <a:extLst>
              <a:ext uri="{FF2B5EF4-FFF2-40B4-BE49-F238E27FC236}">
                <a16:creationId xmlns:a16="http://schemas.microsoft.com/office/drawing/2014/main" id="{3680321E-0780-CE01-63FB-59BEDD88CD2D}"/>
              </a:ext>
            </a:extLst>
          </p:cNvPr>
          <p:cNvSpPr>
            <a:spLocks noGrp="1"/>
          </p:cNvSpPr>
          <p:nvPr>
            <p:ph idx="1"/>
          </p:nvPr>
        </p:nvSpPr>
        <p:spPr>
          <a:xfrm>
            <a:off x="4810259" y="649480"/>
            <a:ext cx="6555347" cy="5546047"/>
          </a:xfrm>
        </p:spPr>
        <p:txBody>
          <a:bodyPr anchor="ctr">
            <a:normAutofit/>
          </a:bodyPr>
          <a:lstStyle/>
          <a:p>
            <a:r>
              <a:rPr lang="en-GB" sz="1400" dirty="0"/>
              <a:t>Unstructured data does not have a predefined format or organization. It's often text-heavy but can also include non-textual data types. </a:t>
            </a:r>
            <a:r>
              <a:rPr lang="en-GB" sz="1400" dirty="0" err="1"/>
              <a:t>Analyzing</a:t>
            </a:r>
            <a:r>
              <a:rPr lang="en-GB" sz="1400" dirty="0"/>
              <a:t> unstructured data is more challenging as it requires specialized tools and techniques to extract meaningful information.</a:t>
            </a:r>
          </a:p>
          <a:p>
            <a:r>
              <a:rPr lang="en-GB" sz="1400" dirty="0"/>
              <a:t>Characteristics:</a:t>
            </a:r>
          </a:p>
          <a:p>
            <a:r>
              <a:rPr lang="en-GB" sz="1400" dirty="0"/>
              <a:t>No Predefined Schema: Lacks a specific structure, making it difficult to fit into traditional databases.</a:t>
            </a:r>
          </a:p>
          <a:p>
            <a:r>
              <a:rPr lang="en-GB" sz="1400" dirty="0"/>
              <a:t>Complex and Varied: Can include different data types and formats within the same dataset.</a:t>
            </a:r>
          </a:p>
          <a:p>
            <a:r>
              <a:rPr lang="en-GB" sz="1400" dirty="0"/>
              <a:t>Difficult to Search and </a:t>
            </a:r>
            <a:r>
              <a:rPr lang="en-GB" sz="1400" dirty="0" err="1"/>
              <a:t>Analyze</a:t>
            </a:r>
            <a:r>
              <a:rPr lang="en-GB" sz="1400" dirty="0"/>
              <a:t> Directly: Requires techniques like Natural Language Processing (NLP), text mining, and image/video analysis.</a:t>
            </a:r>
          </a:p>
          <a:p>
            <a:r>
              <a:rPr lang="en-GB" sz="1400" dirty="0"/>
              <a:t>Large Volume: Often constitutes the majority of data in modern systems.</a:t>
            </a:r>
          </a:p>
          <a:p>
            <a:r>
              <a:rPr lang="en-GB" sz="1400" dirty="0"/>
              <a:t>Rich in Information: Can contain valuable insights into opinions, sentiments, and complex relationships.</a:t>
            </a:r>
          </a:p>
          <a:p>
            <a:r>
              <a:rPr lang="en-GB" sz="1400" dirty="0" err="1"/>
              <a:t>Examples:Text</a:t>
            </a:r>
            <a:r>
              <a:rPr lang="en-GB" sz="1400" dirty="0"/>
              <a:t> documents (e.g., Word documents, PDFs)</a:t>
            </a:r>
          </a:p>
          <a:p>
            <a:r>
              <a:rPr lang="en-GB" sz="1400" dirty="0"/>
              <a:t>Emails (the body content)</a:t>
            </a:r>
          </a:p>
          <a:p>
            <a:r>
              <a:rPr lang="en-GB" sz="1400" dirty="0"/>
              <a:t>Social media posts</a:t>
            </a:r>
          </a:p>
          <a:p>
            <a:r>
              <a:rPr lang="en-GB" sz="1400" dirty="0"/>
              <a:t>Audio files</a:t>
            </a:r>
          </a:p>
          <a:p>
            <a:r>
              <a:rPr lang="en-GB" sz="1400" dirty="0"/>
              <a:t>Video files</a:t>
            </a:r>
            <a:endParaRPr lang="en-PK" sz="1400" dirty="0"/>
          </a:p>
        </p:txBody>
      </p:sp>
    </p:spTree>
    <p:extLst>
      <p:ext uri="{BB962C8B-B14F-4D97-AF65-F5344CB8AC3E}">
        <p14:creationId xmlns:p14="http://schemas.microsoft.com/office/powerpoint/2010/main" val="1129769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A3B87-11B4-7778-8A97-0FDC29AA04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C182677-24E5-74FA-F143-A333E712E401}"/>
              </a:ext>
            </a:extLst>
          </p:cNvP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18009A6C-BE6E-6FD3-0423-98B3CF0CE3F2}"/>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2BAE5381-7495-12D5-EF9E-D24AEA8DBFC5}"/>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22A51420-1AD2-FD1F-F0E3-2EC13EB4C51B}"/>
              </a:ext>
            </a:extLst>
          </p:cNvPr>
          <p:cNvSpPr txBox="1">
            <a:spLocks noGrp="1"/>
          </p:cNvSpPr>
          <p:nvPr>
            <p:ph type="title"/>
          </p:nvPr>
        </p:nvSpPr>
        <p:spPr>
          <a:xfrm>
            <a:off x="642617" y="2897154"/>
            <a:ext cx="6885305" cy="628377"/>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Activity</a:t>
            </a:r>
            <a:endParaRPr lang="en-US" sz="4000" spc="-10" dirty="0">
              <a:solidFill>
                <a:srgbClr val="4BB0FF"/>
              </a:solidFill>
            </a:endParaRPr>
          </a:p>
        </p:txBody>
      </p:sp>
      <p:pic>
        <p:nvPicPr>
          <p:cNvPr id="18" name="Picture 17">
            <a:extLst>
              <a:ext uri="{FF2B5EF4-FFF2-40B4-BE49-F238E27FC236}">
                <a16:creationId xmlns:a16="http://schemas.microsoft.com/office/drawing/2014/main" id="{552BBE47-8628-0486-8EFC-C75DD61A29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1F74AF6E-E71D-5275-2F05-4084EE78D852}"/>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460817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54628-E829-92ED-7A15-739070434E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6497FAF-8BDC-22F1-25AD-B8E5D3D8F6A9}"/>
              </a:ext>
            </a:extLst>
          </p:cNvPr>
          <p:cNvSpPr/>
          <p:nvPr/>
        </p:nvSpPr>
        <p:spPr>
          <a:xfrm>
            <a:off x="29532"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6EF21AAE-3AE5-5E50-5C1B-2CCB36626B61}"/>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1F6EE432-2B50-5E34-318C-F7086F5050C6}"/>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8A0EA14C-669E-26FC-42E3-4955CBB776AF}"/>
              </a:ext>
            </a:extLst>
          </p:cNvPr>
          <p:cNvSpPr txBox="1">
            <a:spLocks noGrp="1"/>
          </p:cNvSpPr>
          <p:nvPr>
            <p:ph type="title"/>
          </p:nvPr>
        </p:nvSpPr>
        <p:spPr>
          <a:xfrm>
            <a:off x="642617" y="2897154"/>
            <a:ext cx="6885305" cy="628377"/>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Data Preprocessing </a:t>
            </a:r>
            <a:endParaRPr lang="en-US" sz="4000" spc="-10" dirty="0">
              <a:solidFill>
                <a:srgbClr val="4BB0FF"/>
              </a:solidFill>
            </a:endParaRPr>
          </a:p>
        </p:txBody>
      </p:sp>
      <p:pic>
        <p:nvPicPr>
          <p:cNvPr id="18" name="Picture 17">
            <a:extLst>
              <a:ext uri="{FF2B5EF4-FFF2-40B4-BE49-F238E27FC236}">
                <a16:creationId xmlns:a16="http://schemas.microsoft.com/office/drawing/2014/main" id="{5E69C7B9-2990-8F68-E249-A59B2A0DF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D0A893CA-E044-5C7F-63F5-BC688143B1A3}"/>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4053160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5D67-0D3E-A689-C926-1A61D375AA10}"/>
              </a:ext>
            </a:extLst>
          </p:cNvPr>
          <p:cNvSpPr>
            <a:spLocks noGrp="1"/>
          </p:cNvSpPr>
          <p:nvPr>
            <p:ph type="title"/>
          </p:nvPr>
        </p:nvSpPr>
        <p:spPr/>
        <p:txBody>
          <a:bodyPr/>
          <a:lstStyle/>
          <a:p>
            <a:r>
              <a:rPr lang="en-GB" dirty="0"/>
              <a:t>Data Preprocessing </a:t>
            </a:r>
            <a:endParaRPr lang="en-PK" dirty="0"/>
          </a:p>
        </p:txBody>
      </p:sp>
      <p:sp>
        <p:nvSpPr>
          <p:cNvPr id="3" name="Content Placeholder 2">
            <a:extLst>
              <a:ext uri="{FF2B5EF4-FFF2-40B4-BE49-F238E27FC236}">
                <a16:creationId xmlns:a16="http://schemas.microsoft.com/office/drawing/2014/main" id="{19DB2C2B-D86A-A459-B618-864B4EA3665F}"/>
              </a:ext>
            </a:extLst>
          </p:cNvPr>
          <p:cNvSpPr>
            <a:spLocks noGrp="1"/>
          </p:cNvSpPr>
          <p:nvPr>
            <p:ph idx="1"/>
          </p:nvPr>
        </p:nvSpPr>
        <p:spPr/>
        <p:txBody>
          <a:bodyPr>
            <a:normAutofit lnSpcReduction="10000"/>
          </a:bodyPr>
          <a:lstStyle/>
          <a:p>
            <a:r>
              <a:rPr lang="en-GB" dirty="0"/>
              <a:t>Data Preprocessing in data analysis is a crucial and often time-consuming stage that involves transforming raw data into a clean, well-organized, and suitable format for analysis. It's the set of steps performed to make data more effective and efficient for the subsequent analytical processes, including data mining, machine learning, statistical </a:t>
            </a:r>
            <a:r>
              <a:rPr lang="en-GB" dirty="0" err="1"/>
              <a:t>modeling</a:t>
            </a:r>
            <a:r>
              <a:rPr lang="en-GB" dirty="0"/>
              <a:t>, and visualization. </a:t>
            </a:r>
          </a:p>
          <a:p>
            <a:r>
              <a:rPr lang="en-GB" dirty="0"/>
              <a:t>  Think of it as preparing your ingredients before you start cooking. If your ingredients are dirty, rotten, or not properly cut, your final dish won't be good, no matter how great your recipe is. Similarly, if your data is messy and inconsistent, the insights you derive from it will likely be flawed or misleading.</a:t>
            </a:r>
            <a:endParaRPr lang="en-PK" dirty="0"/>
          </a:p>
        </p:txBody>
      </p:sp>
    </p:spTree>
    <p:extLst>
      <p:ext uri="{BB962C8B-B14F-4D97-AF65-F5344CB8AC3E}">
        <p14:creationId xmlns:p14="http://schemas.microsoft.com/office/powerpoint/2010/main" val="3887079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8A34-7B9B-45E4-C7D1-6612E9934949}"/>
              </a:ext>
            </a:extLst>
          </p:cNvPr>
          <p:cNvSpPr>
            <a:spLocks noGrp="1"/>
          </p:cNvSpPr>
          <p:nvPr>
            <p:ph type="title"/>
          </p:nvPr>
        </p:nvSpPr>
        <p:spPr/>
        <p:txBody>
          <a:bodyPr/>
          <a:lstStyle/>
          <a:p>
            <a:r>
              <a:rPr lang="en-GB" dirty="0"/>
              <a:t>Goals of data preprocessing</a:t>
            </a:r>
            <a:endParaRPr lang="en-PK" dirty="0"/>
          </a:p>
        </p:txBody>
      </p:sp>
      <p:sp>
        <p:nvSpPr>
          <p:cNvPr id="3" name="Content Placeholder 2">
            <a:extLst>
              <a:ext uri="{FF2B5EF4-FFF2-40B4-BE49-F238E27FC236}">
                <a16:creationId xmlns:a16="http://schemas.microsoft.com/office/drawing/2014/main" id="{29D3BE8E-2BCB-7653-3DA2-75D509D4F210}"/>
              </a:ext>
            </a:extLst>
          </p:cNvPr>
          <p:cNvSpPr>
            <a:spLocks noGrp="1"/>
          </p:cNvSpPr>
          <p:nvPr>
            <p:ph idx="1"/>
          </p:nvPr>
        </p:nvSpPr>
        <p:spPr/>
        <p:txBody>
          <a:bodyPr/>
          <a:lstStyle/>
          <a:p>
            <a:r>
              <a:rPr lang="en-GB" dirty="0"/>
              <a:t>Improve Data Quality: By handling issues like missing values, noise, and inconsistencies.   </a:t>
            </a:r>
          </a:p>
          <a:p>
            <a:r>
              <a:rPr lang="en-GB" dirty="0"/>
              <a:t>Make Data Suitable for Analysis: By transforming data into a format that algorithms and analytical tools can effectively process.   </a:t>
            </a:r>
          </a:p>
          <a:p>
            <a:r>
              <a:rPr lang="en-GB" dirty="0"/>
              <a:t>Enhance the Accuracy and Efficiency of Analysis: Clean and well-prepared data leads to more reliable results and faster processing times.   </a:t>
            </a:r>
            <a:endParaRPr lang="en-PK" dirty="0"/>
          </a:p>
        </p:txBody>
      </p:sp>
    </p:spTree>
    <p:extLst>
      <p:ext uri="{BB962C8B-B14F-4D97-AF65-F5344CB8AC3E}">
        <p14:creationId xmlns:p14="http://schemas.microsoft.com/office/powerpoint/2010/main" val="4061976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756D-5609-05CB-4F53-344B33C074C9}"/>
              </a:ext>
            </a:extLst>
          </p:cNvPr>
          <p:cNvSpPr>
            <a:spLocks noGrp="1"/>
          </p:cNvSpPr>
          <p:nvPr>
            <p:ph type="title"/>
          </p:nvPr>
        </p:nvSpPr>
        <p:spPr>
          <a:xfrm>
            <a:off x="1043631" y="809898"/>
            <a:ext cx="10173010" cy="1554480"/>
          </a:xfrm>
        </p:spPr>
        <p:txBody>
          <a:bodyPr anchor="ctr">
            <a:normAutofit/>
          </a:bodyPr>
          <a:lstStyle/>
          <a:p>
            <a:r>
              <a:rPr lang="en-GB" sz="4800"/>
              <a:t>Steps in Data Preprocessing:</a:t>
            </a:r>
            <a:endParaRPr lang="en-PK" sz="4800"/>
          </a:p>
        </p:txBody>
      </p:sp>
      <p:graphicFrame>
        <p:nvGraphicFramePr>
          <p:cNvPr id="33" name="Content Placeholder 2">
            <a:extLst>
              <a:ext uri="{FF2B5EF4-FFF2-40B4-BE49-F238E27FC236}">
                <a16:creationId xmlns:a16="http://schemas.microsoft.com/office/drawing/2014/main" id="{7DD752D5-CFBB-5CDD-0384-FAC72861E667}"/>
              </a:ext>
            </a:extLst>
          </p:cNvPr>
          <p:cNvGraphicFramePr>
            <a:graphicFrameLocks noGrp="1"/>
          </p:cNvGraphicFramePr>
          <p:nvPr>
            <p:ph idx="1"/>
            <p:extLst>
              <p:ext uri="{D42A27DB-BD31-4B8C-83A1-F6EECF244321}">
                <p14:modId xmlns:p14="http://schemas.microsoft.com/office/powerpoint/2010/main" val="226679543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6072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A79D-3AD0-88C0-1EBC-79670AE198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D302998-10FE-926D-000E-2977C5CF4055}"/>
              </a:ext>
            </a:extLst>
          </p:cNvPr>
          <p:cNvSpPr/>
          <p:nvPr/>
        </p:nvSpPr>
        <p:spPr>
          <a:xfrm>
            <a:off x="29532"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98ECE550-F8C5-D88E-250B-645A1CC6F90E}"/>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EC706C78-ACAA-EB00-53AA-CA5C5EC6B8A1}"/>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699F4BA3-80AD-FA40-737F-381489FB7F63}"/>
              </a:ext>
            </a:extLst>
          </p:cNvPr>
          <p:cNvSpPr txBox="1">
            <a:spLocks noGrp="1"/>
          </p:cNvSpPr>
          <p:nvPr>
            <p:ph type="title"/>
          </p:nvPr>
        </p:nvSpPr>
        <p:spPr>
          <a:xfrm>
            <a:off x="642617" y="2589378"/>
            <a:ext cx="6885305" cy="1243930"/>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Python Demonstration and Handson</a:t>
            </a:r>
            <a:endParaRPr lang="en-US" sz="4000" spc="-10" dirty="0">
              <a:solidFill>
                <a:srgbClr val="4BB0FF"/>
              </a:solidFill>
            </a:endParaRPr>
          </a:p>
        </p:txBody>
      </p:sp>
      <p:pic>
        <p:nvPicPr>
          <p:cNvPr id="18" name="Picture 17">
            <a:extLst>
              <a:ext uri="{FF2B5EF4-FFF2-40B4-BE49-F238E27FC236}">
                <a16:creationId xmlns:a16="http://schemas.microsoft.com/office/drawing/2014/main" id="{1B4DEE2B-2640-5B80-7F6F-9DD4F7943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A7BB96B4-A9B8-A511-8D3E-55EAF6D85A90}"/>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47074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F35C-D8A6-4174-B5DB-3CCCA46DF7C5}"/>
              </a:ext>
            </a:extLst>
          </p:cNvPr>
          <p:cNvSpPr>
            <a:spLocks noGrp="1"/>
          </p:cNvSpPr>
          <p:nvPr>
            <p:ph type="title"/>
          </p:nvPr>
        </p:nvSpPr>
        <p:spPr>
          <a:xfrm>
            <a:off x="3114951" y="2525890"/>
            <a:ext cx="9630389" cy="1793104"/>
          </a:xfrm>
        </p:spPr>
        <p:txBody>
          <a:bodyPr/>
          <a:lstStyle/>
          <a:p>
            <a:r>
              <a:rPr lang="en-US" dirty="0">
                <a:solidFill>
                  <a:schemeClr val="bg1"/>
                </a:solidFill>
              </a:rPr>
              <a:t>Usama Wahab Khan</a:t>
            </a:r>
          </a:p>
        </p:txBody>
      </p:sp>
      <p:sp>
        <p:nvSpPr>
          <p:cNvPr id="3" name="Text Placeholder 2">
            <a:extLst>
              <a:ext uri="{FF2B5EF4-FFF2-40B4-BE49-F238E27FC236}">
                <a16:creationId xmlns:a16="http://schemas.microsoft.com/office/drawing/2014/main" id="{BC576160-9EC4-4895-BA35-2F794C095549}"/>
              </a:ext>
            </a:extLst>
          </p:cNvPr>
          <p:cNvSpPr>
            <a:spLocks noGrp="1"/>
          </p:cNvSpPr>
          <p:nvPr>
            <p:ph type="body" sz="quarter" idx="15"/>
          </p:nvPr>
        </p:nvSpPr>
        <p:spPr>
          <a:xfrm>
            <a:off x="3446923" y="4142420"/>
            <a:ext cx="9602819" cy="999504"/>
          </a:xfrm>
        </p:spPr>
        <p:txBody>
          <a:bodyPr/>
          <a:lstStyle/>
          <a:p>
            <a:r>
              <a:rPr lang="en-US" dirty="0">
                <a:solidFill>
                  <a:schemeClr val="bg1"/>
                </a:solidFill>
              </a:rPr>
              <a:t>   Father, data Scientist, Developer/Nerd, Traveler </a:t>
            </a:r>
          </a:p>
          <a:p>
            <a:endParaRPr lang="en-US" dirty="0">
              <a:solidFill>
                <a:schemeClr val="bg1"/>
              </a:solidFill>
            </a:endParaRPr>
          </a:p>
          <a:p>
            <a:endParaRPr lang="en-US" dirty="0">
              <a:solidFill>
                <a:schemeClr val="bg1"/>
              </a:solidFill>
            </a:endParaRPr>
          </a:p>
        </p:txBody>
      </p:sp>
      <p:pic>
        <p:nvPicPr>
          <p:cNvPr id="5" name="Picture 4" descr="C:\Users\usama\Desktop\Syed-Khairuddin-awarded-Microsoft-Community-Contributor-Award.jpg">
            <a:extLst>
              <a:ext uri="{FF2B5EF4-FFF2-40B4-BE49-F238E27FC236}">
                <a16:creationId xmlns:a16="http://schemas.microsoft.com/office/drawing/2014/main" id="{E2CDDEC7-5473-4993-BBA1-CEBBA0D05C88}"/>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1794" y="202415"/>
            <a:ext cx="995613" cy="970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vp reconnect">
            <a:extLst>
              <a:ext uri="{FF2B5EF4-FFF2-40B4-BE49-F238E27FC236}">
                <a16:creationId xmlns:a16="http://schemas.microsoft.com/office/drawing/2014/main" id="{C47391ED-10F7-4417-8AE2-FA276C90E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608" y="245842"/>
            <a:ext cx="3312466" cy="11021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F6B3782-5809-482A-AC91-36EC68453814}"/>
              </a:ext>
            </a:extLst>
          </p:cNvPr>
          <p:cNvPicPr>
            <a:picLocks noChangeAspect="1"/>
          </p:cNvPicPr>
          <p:nvPr/>
        </p:nvPicPr>
        <p:blipFill>
          <a:blip r:embed="rId4"/>
          <a:stretch>
            <a:fillRect/>
          </a:stretch>
        </p:blipFill>
        <p:spPr>
          <a:xfrm>
            <a:off x="10087661" y="108073"/>
            <a:ext cx="1151868" cy="1422060"/>
          </a:xfrm>
          <a:prstGeom prst="rect">
            <a:avLst/>
          </a:prstGeom>
        </p:spPr>
      </p:pic>
      <p:pic>
        <p:nvPicPr>
          <p:cNvPr id="13" name="Picture 12">
            <a:extLst>
              <a:ext uri="{FF2B5EF4-FFF2-40B4-BE49-F238E27FC236}">
                <a16:creationId xmlns:a16="http://schemas.microsoft.com/office/drawing/2014/main" id="{0B284751-D10A-4E99-898B-950D18FF7EEE}"/>
              </a:ext>
            </a:extLst>
          </p:cNvPr>
          <p:cNvPicPr>
            <a:picLocks noChangeAspect="1"/>
          </p:cNvPicPr>
          <p:nvPr/>
        </p:nvPicPr>
        <p:blipFill>
          <a:blip r:embed="rId5"/>
          <a:stretch>
            <a:fillRect/>
          </a:stretch>
        </p:blipFill>
        <p:spPr>
          <a:xfrm>
            <a:off x="247813" y="2708070"/>
            <a:ext cx="2398362" cy="3197815"/>
          </a:xfrm>
          <a:prstGeom prst="rect">
            <a:avLst/>
          </a:prstGeom>
        </p:spPr>
      </p:pic>
      <p:pic>
        <p:nvPicPr>
          <p:cNvPr id="17" name="Picture 16">
            <a:extLst>
              <a:ext uri="{FF2B5EF4-FFF2-40B4-BE49-F238E27FC236}">
                <a16:creationId xmlns:a16="http://schemas.microsoft.com/office/drawing/2014/main" id="{437B9576-56BC-474D-A9D6-44550F43F694}"/>
              </a:ext>
            </a:extLst>
          </p:cNvPr>
          <p:cNvPicPr>
            <a:picLocks noChangeAspect="1"/>
          </p:cNvPicPr>
          <p:nvPr/>
        </p:nvPicPr>
        <p:blipFill>
          <a:blip r:embed="rId6"/>
          <a:stretch>
            <a:fillRect/>
          </a:stretch>
        </p:blipFill>
        <p:spPr>
          <a:xfrm>
            <a:off x="8939813" y="1826971"/>
            <a:ext cx="2295696" cy="1721772"/>
          </a:xfrm>
          <a:prstGeom prst="rect">
            <a:avLst/>
          </a:prstGeom>
        </p:spPr>
      </p:pic>
      <p:pic>
        <p:nvPicPr>
          <p:cNvPr id="19" name="Picture 18">
            <a:extLst>
              <a:ext uri="{FF2B5EF4-FFF2-40B4-BE49-F238E27FC236}">
                <a16:creationId xmlns:a16="http://schemas.microsoft.com/office/drawing/2014/main" id="{760AFD39-3AC5-4643-8539-B63B6AD9657E}"/>
              </a:ext>
            </a:extLst>
          </p:cNvPr>
          <p:cNvPicPr>
            <a:picLocks noChangeAspect="1"/>
          </p:cNvPicPr>
          <p:nvPr/>
        </p:nvPicPr>
        <p:blipFill>
          <a:blip r:embed="rId7"/>
          <a:stretch>
            <a:fillRect/>
          </a:stretch>
        </p:blipFill>
        <p:spPr>
          <a:xfrm>
            <a:off x="335697" y="6047531"/>
            <a:ext cx="1960774" cy="678811"/>
          </a:xfrm>
          <a:prstGeom prst="rect">
            <a:avLst/>
          </a:prstGeom>
        </p:spPr>
      </p:pic>
      <p:pic>
        <p:nvPicPr>
          <p:cNvPr id="1026" name="Picture 2" descr="Image result for mvp logo microsoft">
            <a:extLst>
              <a:ext uri="{FF2B5EF4-FFF2-40B4-BE49-F238E27FC236}">
                <a16:creationId xmlns:a16="http://schemas.microsoft.com/office/drawing/2014/main" id="{7F3FAAAA-5E99-415B-AB41-B16A1AB112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44243" y="60961"/>
            <a:ext cx="847281" cy="14103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p 200 certification">
            <a:extLst>
              <a:ext uri="{FF2B5EF4-FFF2-40B4-BE49-F238E27FC236}">
                <a16:creationId xmlns:a16="http://schemas.microsoft.com/office/drawing/2014/main" id="{5FDA9298-1907-4B4D-87EA-5A4900B482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1538" y="202414"/>
            <a:ext cx="1287382" cy="128738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BCB6AE3-DAB7-4787-8BEA-592BC6E5B007}"/>
              </a:ext>
            </a:extLst>
          </p:cNvPr>
          <p:cNvSpPr/>
          <p:nvPr/>
        </p:nvSpPr>
        <p:spPr>
          <a:xfrm>
            <a:off x="4128783" y="4804260"/>
            <a:ext cx="6095136" cy="657265"/>
          </a:xfrm>
          <a:prstGeom prst="rect">
            <a:avLst/>
          </a:prstGeom>
        </p:spPr>
        <p:txBody>
          <a:bodyPr>
            <a:spAutoFit/>
          </a:bodyPr>
          <a:lstStyle/>
          <a:p>
            <a:pPr defTabSz="914367"/>
            <a:r>
              <a:rPr lang="en-US" dirty="0">
                <a:solidFill>
                  <a:schemeClr val="bg1"/>
                </a:solidFill>
                <a:latin typeface="Segoe UI"/>
              </a:rPr>
              <a:t>Twitter : @usamawahabkhan</a:t>
            </a:r>
          </a:p>
          <a:p>
            <a:pPr defTabSz="914367"/>
            <a:r>
              <a:rPr lang="en-US" dirty="0">
                <a:solidFill>
                  <a:schemeClr val="bg1"/>
                </a:solidFill>
                <a:latin typeface="Segoe UI"/>
              </a:rPr>
              <a:t>LinkedIn : Usamawahabkhan</a:t>
            </a:r>
          </a:p>
        </p:txBody>
      </p:sp>
      <p:pic>
        <p:nvPicPr>
          <p:cNvPr id="4" name="Picture 2" descr="Illustration of community hero character">
            <a:extLst>
              <a:ext uri="{FF2B5EF4-FFF2-40B4-BE49-F238E27FC236}">
                <a16:creationId xmlns:a16="http://schemas.microsoft.com/office/drawing/2014/main" id="{6EAEF980-4E88-46BC-9E6C-57B2731208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25989" y="2525890"/>
            <a:ext cx="966447" cy="789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zure az 400 exam">
            <a:extLst>
              <a:ext uri="{FF2B5EF4-FFF2-40B4-BE49-F238E27FC236}">
                <a16:creationId xmlns:a16="http://schemas.microsoft.com/office/drawing/2014/main" id="{F70CF64C-124B-41BF-9C3F-8296C2D17CC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14951" y="217863"/>
            <a:ext cx="1205642" cy="12056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he mission of MIT is to advance knowledge and educate students in science,  techn… | Massachusetts institute of technology, Free online courses, Online  math courses">
            <a:extLst>
              <a:ext uri="{FF2B5EF4-FFF2-40B4-BE49-F238E27FC236}">
                <a16:creationId xmlns:a16="http://schemas.microsoft.com/office/drawing/2014/main" id="{7225C36C-75F3-4E69-8305-F15395D9792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931971" y="5541472"/>
            <a:ext cx="714204" cy="36441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a:extLst>
              <a:ext uri="{FF2B5EF4-FFF2-40B4-BE49-F238E27FC236}">
                <a16:creationId xmlns:a16="http://schemas.microsoft.com/office/drawing/2014/main" id="{7DDF8BAE-0114-4916-90DF-EA59E972B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18" name="Picture 2" descr="MCT Virtual Summit Pakistan 2020 – Excel Basement (Private) Limited">
            <a:extLst>
              <a:ext uri="{FF2B5EF4-FFF2-40B4-BE49-F238E27FC236}">
                <a16:creationId xmlns:a16="http://schemas.microsoft.com/office/drawing/2014/main" id="{3A6F51E4-0F7D-4A89-88D8-324671991A2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20239" y="4804260"/>
            <a:ext cx="498633" cy="591560"/>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
            <a:extLst>
              <a:ext uri="{FF2B5EF4-FFF2-40B4-BE49-F238E27FC236}">
                <a16:creationId xmlns:a16="http://schemas.microsoft.com/office/drawing/2014/main" id="{EFD9D822-3E18-4512-AF02-1DD940AFDA0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child holding a stuffed animal&#10;&#10;Description automatically generated">
            <a:extLst>
              <a:ext uri="{FF2B5EF4-FFF2-40B4-BE49-F238E27FC236}">
                <a16:creationId xmlns:a16="http://schemas.microsoft.com/office/drawing/2014/main" id="{EAD9B3DE-E1F3-EF8E-22FB-4D0E63B3468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19863" y="3733800"/>
            <a:ext cx="1615646" cy="2915823"/>
          </a:xfrm>
          <a:prstGeom prst="rect">
            <a:avLst/>
          </a:prstGeom>
        </p:spPr>
      </p:pic>
      <p:pic>
        <p:nvPicPr>
          <p:cNvPr id="15" name="Picture 4" descr="Image">
            <a:extLst>
              <a:ext uri="{FF2B5EF4-FFF2-40B4-BE49-F238E27FC236}">
                <a16:creationId xmlns:a16="http://schemas.microsoft.com/office/drawing/2014/main" id="{ECEDDF23-9B67-2F0F-CA3C-04AE5CFB51E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26052" y="5523075"/>
            <a:ext cx="1736690" cy="12594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a:extLst>
              <a:ext uri="{FF2B5EF4-FFF2-40B4-BE49-F238E27FC236}">
                <a16:creationId xmlns:a16="http://schemas.microsoft.com/office/drawing/2014/main" id="{BB6A19FD-6BF8-B43A-66FE-5219EAFC7A88}"/>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5109472" y="5824501"/>
            <a:ext cx="831323" cy="10334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L-300: Microsoft Power BI Data Analyst Certification">
            <a:extLst>
              <a:ext uri="{FF2B5EF4-FFF2-40B4-BE49-F238E27FC236}">
                <a16:creationId xmlns:a16="http://schemas.microsoft.com/office/drawing/2014/main" id="{7B320A59-DE05-F7E6-D722-5B79F204866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56135" y="5766167"/>
            <a:ext cx="1091833" cy="10918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cott Ferguson on LinkedIn: #synapseinfluencers">
            <a:extLst>
              <a:ext uri="{FF2B5EF4-FFF2-40B4-BE49-F238E27FC236}">
                <a16:creationId xmlns:a16="http://schemas.microsoft.com/office/drawing/2014/main" id="{45DBC5C8-7309-3702-6ED2-F15DC1BBAE6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463308" y="5627190"/>
            <a:ext cx="1411830" cy="12873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 alt text provided for this image">
            <a:extLst>
              <a:ext uri="{FF2B5EF4-FFF2-40B4-BE49-F238E27FC236}">
                <a16:creationId xmlns:a16="http://schemas.microsoft.com/office/drawing/2014/main" id="{5B299213-084E-6130-889F-420E3C81E4E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7813" y="201044"/>
            <a:ext cx="1406923" cy="141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215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D5D450D-5ACA-CFF1-8D11-F37D60475E54}"/>
              </a:ext>
            </a:extLst>
          </p:cNvPr>
          <p:cNvPicPr>
            <a:picLocks noGrp="1" noChangeAspect="1"/>
          </p:cNvPicPr>
          <p:nvPr>
            <p:ph type="pic" sz="quarter" idx="18"/>
          </p:nvPr>
        </p:nvPicPr>
        <p:blipFill>
          <a:blip r:embed="rId2"/>
          <a:srcRect t="4306"/>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3" name="Slide Number Placeholder 2">
            <a:extLst>
              <a:ext uri="{FF2B5EF4-FFF2-40B4-BE49-F238E27FC236}">
                <a16:creationId xmlns:a16="http://schemas.microsoft.com/office/drawing/2014/main" id="{0111DA65-D6D1-90D4-5695-D1DA3ACFA370}"/>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defTabSz="914400">
              <a:lnSpc>
                <a:spcPct val="90000"/>
              </a:lnSpc>
              <a:spcAft>
                <a:spcPts val="600"/>
              </a:spcAft>
              <a:defRPr/>
            </a:pPr>
            <a:fld id="{B4E73946-9152-2148-B286-BEF1B04A8193}" type="slidenum">
              <a:rPr lang="en-US" sz="4400">
                <a:solidFill>
                  <a:srgbClr val="FFFFFF"/>
                </a:solidFill>
                <a:latin typeface="Calibri" panose="020F0502020204030204"/>
              </a:rPr>
              <a:pPr defTabSz="914400">
                <a:lnSpc>
                  <a:spcPct val="90000"/>
                </a:lnSpc>
                <a:spcAft>
                  <a:spcPts val="600"/>
                </a:spcAft>
                <a:defRPr/>
              </a:pPr>
              <a:t>20</a:t>
            </a:fld>
            <a:endParaRPr lang="en-US" sz="4400">
              <a:solidFill>
                <a:srgbClr val="FFFFFF"/>
              </a:solidFill>
              <a:latin typeface="Calibri" panose="020F0502020204030204"/>
            </a:endParaRPr>
          </a:p>
        </p:txBody>
      </p:sp>
      <p:sp>
        <p:nvSpPr>
          <p:cNvPr id="4" name="Title 3">
            <a:extLst>
              <a:ext uri="{FF2B5EF4-FFF2-40B4-BE49-F238E27FC236}">
                <a16:creationId xmlns:a16="http://schemas.microsoft.com/office/drawing/2014/main" id="{EE9CC60F-3E8A-EB5D-B624-B24684405694}"/>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dirty="0">
                <a:solidFill>
                  <a:schemeClr val="bg1"/>
                </a:solidFill>
              </a:rPr>
              <a:t>What is EDA in Data Analysis</a:t>
            </a:r>
          </a:p>
        </p:txBody>
      </p:sp>
      <p:sp>
        <p:nvSpPr>
          <p:cNvPr id="7" name="Text Placeholder 6">
            <a:extLst>
              <a:ext uri="{FF2B5EF4-FFF2-40B4-BE49-F238E27FC236}">
                <a16:creationId xmlns:a16="http://schemas.microsoft.com/office/drawing/2014/main" id="{4E1C3E56-8A57-E333-0822-ACE86849C5AE}"/>
              </a:ext>
            </a:extLst>
          </p:cNvPr>
          <p:cNvSpPr>
            <a:spLocks noGrp="1"/>
          </p:cNvSpPr>
          <p:nvPr>
            <p:ph type="body" sz="quarter" idx="16"/>
          </p:nvPr>
        </p:nvSpPr>
        <p:spPr/>
        <p:txBody>
          <a:bodyPr/>
          <a:lstStyle/>
          <a:p>
            <a:endParaRPr lang="en-PK" dirty="0"/>
          </a:p>
        </p:txBody>
      </p:sp>
    </p:spTree>
    <p:extLst>
      <p:ext uri="{BB962C8B-B14F-4D97-AF65-F5344CB8AC3E}">
        <p14:creationId xmlns:p14="http://schemas.microsoft.com/office/powerpoint/2010/main" val="7415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F39894-C062-2896-A09E-E7C7D9432C8B}"/>
              </a:ext>
            </a:extLst>
          </p:cNvPr>
          <p:cNvSpPr>
            <a:spLocks noGrp="1"/>
          </p:cNvSpPr>
          <p:nvPr>
            <p:ph type="sldNum" sz="quarter" idx="4"/>
          </p:nvPr>
        </p:nvSpPr>
        <p:spPr/>
        <p:txBody>
          <a:bodyPr/>
          <a:lstStyle/>
          <a:p>
            <a:fld id="{2E72D20E-321F-EE4C-A76D-7EFD4B1BDA03}" type="slidenum">
              <a:rPr lang="en-US" smtClean="0"/>
              <a:pPr/>
              <a:t>21</a:t>
            </a:fld>
            <a:endParaRPr lang="en-US" dirty="0"/>
          </a:p>
        </p:txBody>
      </p:sp>
      <p:sp>
        <p:nvSpPr>
          <p:cNvPr id="3" name="Title 2">
            <a:extLst>
              <a:ext uri="{FF2B5EF4-FFF2-40B4-BE49-F238E27FC236}">
                <a16:creationId xmlns:a16="http://schemas.microsoft.com/office/drawing/2014/main" id="{C6442DC9-2E9E-799B-8990-B46038656C89}"/>
              </a:ext>
            </a:extLst>
          </p:cNvPr>
          <p:cNvSpPr>
            <a:spLocks noGrp="1"/>
          </p:cNvSpPr>
          <p:nvPr>
            <p:ph type="title"/>
          </p:nvPr>
        </p:nvSpPr>
        <p:spPr/>
        <p:txBody>
          <a:bodyPr/>
          <a:lstStyle/>
          <a:p>
            <a:r>
              <a:rPr lang="en-GB"/>
              <a:t>Definition of EDA</a:t>
            </a:r>
            <a:endParaRPr lang="en-PK"/>
          </a:p>
        </p:txBody>
      </p:sp>
      <p:sp>
        <p:nvSpPr>
          <p:cNvPr id="4" name="Text Placeholder 3">
            <a:extLst>
              <a:ext uri="{FF2B5EF4-FFF2-40B4-BE49-F238E27FC236}">
                <a16:creationId xmlns:a16="http://schemas.microsoft.com/office/drawing/2014/main" id="{51D1E69B-C457-6811-9A12-F1F881FE304B}"/>
              </a:ext>
            </a:extLst>
          </p:cNvPr>
          <p:cNvSpPr>
            <a:spLocks noGrp="1"/>
          </p:cNvSpPr>
          <p:nvPr>
            <p:ph type="body" sz="quarter" idx="13"/>
          </p:nvPr>
        </p:nvSpPr>
        <p:spPr/>
        <p:txBody>
          <a:bodyPr/>
          <a:lstStyle/>
          <a:p>
            <a:r>
              <a:rPr lang="en-GB" dirty="0"/>
              <a:t>EDA refers to exploratory data analysis, which involves summarizing data sets to foster greater understanding of the data's structure, patterns, and insights before formal </a:t>
            </a:r>
            <a:r>
              <a:rPr lang="en-GB" dirty="0" err="1"/>
              <a:t>modeling</a:t>
            </a:r>
            <a:r>
              <a:rPr lang="en-GB" dirty="0"/>
              <a:t>.</a:t>
            </a:r>
            <a:endParaRPr lang="en-PK" dirty="0"/>
          </a:p>
        </p:txBody>
      </p:sp>
      <p:sp>
        <p:nvSpPr>
          <p:cNvPr id="5" name="Text Placeholder 4">
            <a:extLst>
              <a:ext uri="{FF2B5EF4-FFF2-40B4-BE49-F238E27FC236}">
                <a16:creationId xmlns:a16="http://schemas.microsoft.com/office/drawing/2014/main" id="{7612ED89-5FB5-1DEB-F3BE-FCFBBAB51637}"/>
              </a:ext>
            </a:extLst>
          </p:cNvPr>
          <p:cNvSpPr>
            <a:spLocks noGrp="1"/>
          </p:cNvSpPr>
          <p:nvPr>
            <p:ph type="body" sz="quarter" idx="14"/>
          </p:nvPr>
        </p:nvSpPr>
        <p:spPr/>
        <p:txBody>
          <a:bodyPr/>
          <a:lstStyle/>
          <a:p>
            <a:r>
              <a:rPr lang="en-GB" dirty="0"/>
              <a:t>Understanding EDA</a:t>
            </a:r>
            <a:endParaRPr lang="en-PK" dirty="0"/>
          </a:p>
        </p:txBody>
      </p:sp>
      <p:sp>
        <p:nvSpPr>
          <p:cNvPr id="8" name="Picture Placeholder 7">
            <a:extLst>
              <a:ext uri="{FF2B5EF4-FFF2-40B4-BE49-F238E27FC236}">
                <a16:creationId xmlns:a16="http://schemas.microsoft.com/office/drawing/2014/main" id="{1089109E-DEE2-EBC8-0127-FB467C722D70}"/>
              </a:ext>
            </a:extLst>
          </p:cNvPr>
          <p:cNvSpPr>
            <a:spLocks noGrp="1"/>
          </p:cNvSpPr>
          <p:nvPr>
            <p:ph type="pic" sz="quarter" idx="19"/>
          </p:nvPr>
        </p:nvSpPr>
        <p:spPr/>
        <p:txBody>
          <a:bodyPr/>
          <a:lstStyle/>
          <a:p>
            <a:endParaRPr lang="en-PK"/>
          </a:p>
        </p:txBody>
      </p:sp>
    </p:spTree>
    <p:extLst>
      <p:ext uri="{BB962C8B-B14F-4D97-AF65-F5344CB8AC3E}">
        <p14:creationId xmlns:p14="http://schemas.microsoft.com/office/powerpoint/2010/main" val="3362647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F55C4A-263B-5BF2-79DB-2A66AE31B2D6}"/>
              </a:ext>
            </a:extLst>
          </p:cNvPr>
          <p:cNvSpPr>
            <a:spLocks noGrp="1"/>
          </p:cNvSpPr>
          <p:nvPr>
            <p:ph type="title"/>
          </p:nvPr>
        </p:nvSpPr>
        <p:spPr/>
        <p:txBody>
          <a:bodyPr wrap="square" anchor="ctr">
            <a:normAutofit/>
          </a:bodyPr>
          <a:lstStyle/>
          <a:p>
            <a:r>
              <a:rPr lang="en-GB"/>
              <a:t>Importance of EDA</a:t>
            </a:r>
            <a:endParaRPr lang="en-PK"/>
          </a:p>
        </p:txBody>
      </p:sp>
      <p:sp>
        <p:nvSpPr>
          <p:cNvPr id="8" name="Slide Number Placeholder 7" hidden="1">
            <a:extLst>
              <a:ext uri="{FF2B5EF4-FFF2-40B4-BE49-F238E27FC236}">
                <a16:creationId xmlns:a16="http://schemas.microsoft.com/office/drawing/2014/main" id="{22BCD404-8A70-10EC-6E32-0A0A2C151746}"/>
              </a:ext>
            </a:extLst>
          </p:cNvPr>
          <p:cNvSpPr>
            <a:spLocks noGrp="1"/>
          </p:cNvSpPr>
          <p:nvPr>
            <p:ph type="sldNum" sz="quarter" idx="4"/>
          </p:nvPr>
        </p:nvSpPr>
        <p:spPr/>
        <p:txBody>
          <a:bodyPr/>
          <a:lstStyle/>
          <a:p>
            <a:pPr>
              <a:spcAft>
                <a:spcPts val="600"/>
              </a:spcAft>
            </a:pPr>
            <a:fld id="{2E72D20E-321F-EE4C-A76D-7EFD4B1BDA03}" type="slidenum">
              <a:rPr lang="en-US" smtClean="0"/>
              <a:pPr>
                <a:spcAft>
                  <a:spcPts val="600"/>
                </a:spcAft>
              </a:pPr>
              <a:t>22</a:t>
            </a:fld>
            <a:endParaRPr lang="en-US"/>
          </a:p>
        </p:txBody>
      </p:sp>
      <p:sp>
        <p:nvSpPr>
          <p:cNvPr id="4" name="Text Placeholder 3">
            <a:extLst>
              <a:ext uri="{FF2B5EF4-FFF2-40B4-BE49-F238E27FC236}">
                <a16:creationId xmlns:a16="http://schemas.microsoft.com/office/drawing/2014/main" id="{EF68AC85-B7BA-5844-373F-C3D94CD3C6F2}"/>
              </a:ext>
            </a:extLst>
          </p:cNvPr>
          <p:cNvSpPr>
            <a:spLocks noGrp="1"/>
          </p:cNvSpPr>
          <p:nvPr>
            <p:ph type="body" sz="quarter" idx="13"/>
          </p:nvPr>
        </p:nvSpPr>
        <p:spPr/>
        <p:txBody>
          <a:bodyPr>
            <a:normAutofit/>
          </a:bodyPr>
          <a:lstStyle/>
          <a:p>
            <a:pPr>
              <a:spcAft>
                <a:spcPts val="600"/>
              </a:spcAft>
            </a:pPr>
            <a:r>
              <a:rPr lang="en-GB"/>
              <a:t>EDA guides data scientists in uncovering hidden patterns and insights by visualizing data, which drives hypothesis generation.</a:t>
            </a:r>
            <a:endParaRPr lang="en-PK"/>
          </a:p>
        </p:txBody>
      </p:sp>
      <p:sp>
        <p:nvSpPr>
          <p:cNvPr id="5" name="Text Placeholder 4">
            <a:extLst>
              <a:ext uri="{FF2B5EF4-FFF2-40B4-BE49-F238E27FC236}">
                <a16:creationId xmlns:a16="http://schemas.microsoft.com/office/drawing/2014/main" id="{2E1F0D37-AB9D-C73B-F72A-6DA538920A87}"/>
              </a:ext>
            </a:extLst>
          </p:cNvPr>
          <p:cNvSpPr>
            <a:spLocks noGrp="1"/>
          </p:cNvSpPr>
          <p:nvPr>
            <p:ph type="body" sz="quarter" idx="14"/>
          </p:nvPr>
        </p:nvSpPr>
        <p:spPr/>
        <p:txBody>
          <a:bodyPr anchor="b">
            <a:normAutofit/>
          </a:bodyPr>
          <a:lstStyle/>
          <a:p>
            <a:pPr>
              <a:spcAft>
                <a:spcPts val="600"/>
              </a:spcAft>
            </a:pPr>
            <a:r>
              <a:rPr lang="en-GB"/>
              <a:t>Guiding Discovery</a:t>
            </a:r>
            <a:endParaRPr lang="en-PK"/>
          </a:p>
        </p:txBody>
      </p:sp>
      <p:sp>
        <p:nvSpPr>
          <p:cNvPr id="6" name="Text Placeholder 5">
            <a:extLst>
              <a:ext uri="{FF2B5EF4-FFF2-40B4-BE49-F238E27FC236}">
                <a16:creationId xmlns:a16="http://schemas.microsoft.com/office/drawing/2014/main" id="{2E440F26-7AB8-F502-EE2E-1EBFE0DEDE05}"/>
              </a:ext>
            </a:extLst>
          </p:cNvPr>
          <p:cNvSpPr>
            <a:spLocks noGrp="1"/>
          </p:cNvSpPr>
          <p:nvPr>
            <p:ph type="body" sz="quarter" idx="15"/>
          </p:nvPr>
        </p:nvSpPr>
        <p:spPr/>
        <p:txBody>
          <a:bodyPr>
            <a:normAutofit/>
          </a:bodyPr>
          <a:lstStyle/>
          <a:p>
            <a:pPr>
              <a:spcAft>
                <a:spcPts val="600"/>
              </a:spcAft>
            </a:pPr>
            <a:r>
              <a:rPr lang="en-GB"/>
              <a:t>Understanding data through EDA helps stakeholders make informed decisions backed by evidence from analyzed trends.</a:t>
            </a:r>
            <a:endParaRPr lang="en-PK"/>
          </a:p>
        </p:txBody>
      </p:sp>
      <p:sp>
        <p:nvSpPr>
          <p:cNvPr id="7" name="Text Placeholder 6">
            <a:extLst>
              <a:ext uri="{FF2B5EF4-FFF2-40B4-BE49-F238E27FC236}">
                <a16:creationId xmlns:a16="http://schemas.microsoft.com/office/drawing/2014/main" id="{C393E6CC-A9EB-2FC2-3A42-E222D6DDC08A}"/>
              </a:ext>
            </a:extLst>
          </p:cNvPr>
          <p:cNvSpPr>
            <a:spLocks noGrp="1"/>
          </p:cNvSpPr>
          <p:nvPr>
            <p:ph type="body" sz="quarter" idx="16"/>
          </p:nvPr>
        </p:nvSpPr>
        <p:spPr/>
        <p:txBody>
          <a:bodyPr anchor="b">
            <a:normAutofit/>
          </a:bodyPr>
          <a:lstStyle/>
          <a:p>
            <a:pPr>
              <a:spcAft>
                <a:spcPts val="600"/>
              </a:spcAft>
            </a:pPr>
            <a:r>
              <a:rPr lang="en-GB"/>
              <a:t>Informed Decisions</a:t>
            </a:r>
            <a:endParaRPr lang="en-PK"/>
          </a:p>
        </p:txBody>
      </p:sp>
    </p:spTree>
    <p:extLst>
      <p:ext uri="{BB962C8B-B14F-4D97-AF65-F5344CB8AC3E}">
        <p14:creationId xmlns:p14="http://schemas.microsoft.com/office/powerpoint/2010/main" val="191438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C58E0-9FAF-E4DF-51BB-A05B718CE9C4}"/>
              </a:ext>
            </a:extLst>
          </p:cNvPr>
          <p:cNvSpPr>
            <a:spLocks noGrp="1"/>
          </p:cNvSpPr>
          <p:nvPr>
            <p:ph type="title"/>
          </p:nvPr>
        </p:nvSpPr>
        <p:spPr>
          <a:xfrm>
            <a:off x="5868557" y="1138036"/>
            <a:ext cx="5444382" cy="1402470"/>
          </a:xfrm>
        </p:spPr>
        <p:txBody>
          <a:bodyPr anchor="t">
            <a:normAutofit/>
          </a:bodyPr>
          <a:lstStyle/>
          <a:p>
            <a:r>
              <a:rPr lang="en-GB" sz="3200"/>
              <a:t>Exploratory Data Analysis (EDA) </a:t>
            </a:r>
            <a:endParaRPr lang="en-PK" sz="3200"/>
          </a:p>
        </p:txBody>
      </p:sp>
      <p:sp>
        <p:nvSpPr>
          <p:cNvPr id="9" name="Content Placeholder 3">
            <a:extLst>
              <a:ext uri="{FF2B5EF4-FFF2-40B4-BE49-F238E27FC236}">
                <a16:creationId xmlns:a16="http://schemas.microsoft.com/office/drawing/2014/main" id="{079D9D85-3CA2-E11F-94B8-375EC3FF80D9}"/>
              </a:ext>
            </a:extLst>
          </p:cNvPr>
          <p:cNvSpPr>
            <a:spLocks noGrp="1"/>
          </p:cNvSpPr>
          <p:nvPr>
            <p:ph idx="1"/>
          </p:nvPr>
        </p:nvSpPr>
        <p:spPr>
          <a:xfrm>
            <a:off x="5868557" y="2551176"/>
            <a:ext cx="5444382" cy="3591207"/>
          </a:xfrm>
        </p:spPr>
        <p:txBody>
          <a:bodyPr>
            <a:normAutofit/>
          </a:bodyPr>
          <a:lstStyle/>
          <a:p>
            <a:pPr marL="0" indent="0">
              <a:buNone/>
            </a:pPr>
            <a:r>
              <a:rPr lang="en-GB" sz="1100" dirty="0"/>
              <a:t>Steps in </a:t>
            </a:r>
            <a:r>
              <a:rPr lang="en-GB" sz="1100" dirty="0" err="1"/>
              <a:t>eda</a:t>
            </a:r>
            <a:endParaRPr lang="en-GB" sz="1100" dirty="0"/>
          </a:p>
          <a:p>
            <a:pPr marL="514350" indent="-514350">
              <a:buFont typeface="+mj-lt"/>
              <a:buAutoNum type="arabicPeriod"/>
            </a:pPr>
            <a:r>
              <a:rPr lang="en-GB" sz="1100" b="0" i="0" dirty="0">
                <a:effectLst/>
                <a:latin typeface="Inter"/>
              </a:rPr>
              <a:t>Reading Dataset</a:t>
            </a:r>
          </a:p>
          <a:p>
            <a:pPr marL="514350" indent="-514350">
              <a:buFont typeface="+mj-lt"/>
              <a:buAutoNum type="arabicPeriod"/>
            </a:pPr>
            <a:r>
              <a:rPr lang="en-GB" sz="1100" b="0" i="0" dirty="0" err="1">
                <a:effectLst/>
                <a:latin typeface="Inter"/>
              </a:rPr>
              <a:t>Analyzing</a:t>
            </a:r>
            <a:r>
              <a:rPr lang="en-GB" sz="1100" b="0" i="0" dirty="0">
                <a:effectLst/>
                <a:latin typeface="Inter"/>
              </a:rPr>
              <a:t> the Data</a:t>
            </a:r>
          </a:p>
          <a:p>
            <a:pPr marL="514350" indent="-514350">
              <a:buFont typeface="+mj-lt"/>
              <a:buAutoNum type="arabicPeriod"/>
            </a:pPr>
            <a:r>
              <a:rPr lang="en-GB" sz="1100" b="0" i="0" dirty="0">
                <a:effectLst/>
                <a:latin typeface="Inter"/>
              </a:rPr>
              <a:t>Data Reduction</a:t>
            </a:r>
          </a:p>
          <a:p>
            <a:pPr marL="514350" indent="-514350">
              <a:buFont typeface="+mj-lt"/>
              <a:buAutoNum type="arabicPeriod"/>
            </a:pPr>
            <a:r>
              <a:rPr lang="en-GB" sz="1100" b="0" i="0" dirty="0">
                <a:effectLst/>
                <a:latin typeface="Inter"/>
              </a:rPr>
              <a:t>Feature Engineering</a:t>
            </a:r>
          </a:p>
          <a:p>
            <a:pPr marL="514350" indent="-514350">
              <a:buFont typeface="+mj-lt"/>
              <a:buAutoNum type="arabicPeriod"/>
            </a:pPr>
            <a:r>
              <a:rPr lang="en-GB" sz="1100" b="0" i="0" dirty="0">
                <a:effectLst/>
                <a:latin typeface="Inter"/>
              </a:rPr>
              <a:t>Creating Features</a:t>
            </a:r>
          </a:p>
          <a:p>
            <a:pPr marL="514350" indent="-514350">
              <a:buFont typeface="+mj-lt"/>
              <a:buAutoNum type="arabicPeriod"/>
            </a:pPr>
            <a:r>
              <a:rPr lang="en-GB" sz="1100" b="0" i="0" dirty="0">
                <a:effectLst/>
                <a:latin typeface="Inter"/>
              </a:rPr>
              <a:t>Data Cleaning/Wrangling</a:t>
            </a:r>
          </a:p>
          <a:p>
            <a:pPr marL="514350" indent="-514350">
              <a:buFont typeface="+mj-lt"/>
              <a:buAutoNum type="arabicPeriod"/>
            </a:pPr>
            <a:r>
              <a:rPr lang="en-GB" sz="1100" b="0" i="0" dirty="0">
                <a:effectLst/>
                <a:latin typeface="Inter"/>
              </a:rPr>
              <a:t>EDA Exploratory Data Analysis</a:t>
            </a:r>
          </a:p>
          <a:p>
            <a:pPr marL="514350" indent="-514350">
              <a:buFont typeface="+mj-lt"/>
              <a:buAutoNum type="arabicPeriod"/>
            </a:pPr>
            <a:r>
              <a:rPr lang="en-GB" sz="1100" b="0" i="0" dirty="0">
                <a:effectLst/>
                <a:latin typeface="Inter"/>
              </a:rPr>
              <a:t>Statistics Summary</a:t>
            </a:r>
          </a:p>
          <a:p>
            <a:pPr marL="514350" indent="-514350">
              <a:buFont typeface="+mj-lt"/>
              <a:buAutoNum type="arabicPeriod"/>
            </a:pPr>
            <a:r>
              <a:rPr lang="en-GB" sz="1100" b="0" i="0" dirty="0">
                <a:effectLst/>
                <a:latin typeface="Inter"/>
              </a:rPr>
              <a:t>EDA Univariate Analysis</a:t>
            </a:r>
          </a:p>
          <a:p>
            <a:pPr marL="514350" indent="-514350">
              <a:buFont typeface="+mj-lt"/>
              <a:buAutoNum type="arabicPeriod"/>
            </a:pPr>
            <a:r>
              <a:rPr lang="en-GB" sz="1100" b="0" i="0" dirty="0">
                <a:effectLst/>
                <a:latin typeface="Inter"/>
              </a:rPr>
              <a:t>Data Transformation</a:t>
            </a:r>
          </a:p>
          <a:p>
            <a:pPr marL="514350" indent="-514350">
              <a:buFont typeface="+mj-lt"/>
              <a:buAutoNum type="arabicPeriod"/>
            </a:pPr>
            <a:r>
              <a:rPr lang="en-GB" sz="1100" b="0" i="0" dirty="0">
                <a:effectLst/>
                <a:latin typeface="Inter"/>
              </a:rPr>
              <a:t>EDA Bivariate Analysis</a:t>
            </a:r>
          </a:p>
          <a:p>
            <a:pPr marL="514350" indent="-514350">
              <a:buFont typeface="+mj-lt"/>
              <a:buAutoNum type="arabicPeriod"/>
            </a:pPr>
            <a:endParaRPr lang="en-GB" sz="1100" b="0" i="0" dirty="0">
              <a:effectLst/>
              <a:latin typeface="Inter"/>
            </a:endParaRPr>
          </a:p>
          <a:p>
            <a:pPr marL="514350" indent="-514350">
              <a:buFont typeface="+mj-lt"/>
              <a:buAutoNum type="arabicPeriod"/>
            </a:pPr>
            <a:endParaRPr lang="en-GB" sz="1100" b="0" i="0" dirty="0">
              <a:effectLst/>
              <a:latin typeface="Inter"/>
            </a:endParaRPr>
          </a:p>
          <a:p>
            <a:pPr marL="514350" indent="-514350">
              <a:buFont typeface="+mj-lt"/>
              <a:buAutoNum type="arabicPeriod"/>
            </a:pPr>
            <a:endParaRPr lang="en-PK" sz="1100" dirty="0"/>
          </a:p>
        </p:txBody>
      </p:sp>
      <p:pic>
        <p:nvPicPr>
          <p:cNvPr id="8" name="Picture 7" descr="Magnifying glass showing decling performance">
            <a:extLst>
              <a:ext uri="{FF2B5EF4-FFF2-40B4-BE49-F238E27FC236}">
                <a16:creationId xmlns:a16="http://schemas.microsoft.com/office/drawing/2014/main" id="{0F92D7D9-5DF2-6E41-DE46-A7C844F9F44E}"/>
              </a:ext>
            </a:extLst>
          </p:cNvPr>
          <p:cNvPicPr>
            <a:picLocks noChangeAspect="1"/>
          </p:cNvPicPr>
          <p:nvPr/>
        </p:nvPicPr>
        <p:blipFill>
          <a:blip r:embed="rId2"/>
          <a:srcRect l="9649" r="40213" b="-1"/>
          <a:stretch/>
        </p:blipFill>
        <p:spPr>
          <a:xfrm>
            <a:off x="-1" y="10"/>
            <a:ext cx="5151179" cy="6857990"/>
          </a:xfrm>
          <a:prstGeom prst="rect">
            <a:avLst/>
          </a:prstGeom>
        </p:spPr>
      </p:pic>
    </p:spTree>
    <p:extLst>
      <p:ext uri="{BB962C8B-B14F-4D97-AF65-F5344CB8AC3E}">
        <p14:creationId xmlns:p14="http://schemas.microsoft.com/office/powerpoint/2010/main" val="657794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FD3D-726E-203C-B177-FA9E780D7A30}"/>
              </a:ext>
            </a:extLst>
          </p:cNvPr>
          <p:cNvSpPr>
            <a:spLocks noGrp="1"/>
          </p:cNvSpPr>
          <p:nvPr>
            <p:ph type="title"/>
          </p:nvPr>
        </p:nvSpPr>
        <p:spPr>
          <a:xfrm>
            <a:off x="1051180" y="955377"/>
            <a:ext cx="9471956" cy="1137111"/>
          </a:xfrm>
        </p:spPr>
        <p:txBody>
          <a:bodyPr>
            <a:normAutofit/>
          </a:bodyPr>
          <a:lstStyle/>
          <a:p>
            <a:r>
              <a:rPr lang="en-GB" sz="3400" b="0" i="0" dirty="0">
                <a:effectLst/>
                <a:latin typeface="Inter"/>
              </a:rPr>
              <a:t>Step 1: Reading Dataset</a:t>
            </a:r>
            <a:br>
              <a:rPr lang="en-GB" sz="3400" b="0" i="0" dirty="0">
                <a:effectLst/>
                <a:latin typeface="Inter"/>
              </a:rPr>
            </a:br>
            <a:endParaRPr lang="en-PK" sz="3400" dirty="0"/>
          </a:p>
        </p:txBody>
      </p:sp>
      <p:sp>
        <p:nvSpPr>
          <p:cNvPr id="3" name="Content Placeholder 2">
            <a:extLst>
              <a:ext uri="{FF2B5EF4-FFF2-40B4-BE49-F238E27FC236}">
                <a16:creationId xmlns:a16="http://schemas.microsoft.com/office/drawing/2014/main" id="{41854F26-3DB1-298D-FCDA-F732E2673151}"/>
              </a:ext>
            </a:extLst>
          </p:cNvPr>
          <p:cNvSpPr>
            <a:spLocks noGrp="1"/>
          </p:cNvSpPr>
          <p:nvPr>
            <p:ph idx="1"/>
          </p:nvPr>
        </p:nvSpPr>
        <p:spPr>
          <a:xfrm>
            <a:off x="1102890" y="2010066"/>
            <a:ext cx="9203160" cy="2298169"/>
          </a:xfrm>
        </p:spPr>
        <p:txBody>
          <a:bodyPr anchor="t">
            <a:noAutofit/>
          </a:bodyPr>
          <a:lstStyle/>
          <a:p>
            <a:r>
              <a:rPr lang="en-GB" sz="1800" b="0" i="0" dirty="0">
                <a:effectLst/>
                <a:latin typeface="Inter"/>
              </a:rPr>
              <a:t>The Pandas library offers a wide range of possibilities for loading data into the pandas </a:t>
            </a:r>
            <a:r>
              <a:rPr lang="en-GB" sz="1800" b="0" i="0" dirty="0" err="1">
                <a:effectLst/>
                <a:latin typeface="Inter"/>
              </a:rPr>
              <a:t>DataFrame</a:t>
            </a:r>
            <a:r>
              <a:rPr lang="en-GB" sz="1800" b="0" i="0" dirty="0">
                <a:effectLst/>
                <a:latin typeface="Inter"/>
              </a:rPr>
              <a:t> from files like JSON, .csv, .xlsx, .</a:t>
            </a:r>
            <a:r>
              <a:rPr lang="en-GB" sz="1800" b="0" i="0" dirty="0" err="1">
                <a:effectLst/>
                <a:latin typeface="Inter"/>
              </a:rPr>
              <a:t>sql</a:t>
            </a:r>
            <a:r>
              <a:rPr lang="en-GB" sz="1800" b="0" i="0" dirty="0">
                <a:effectLst/>
                <a:latin typeface="Inter"/>
              </a:rPr>
              <a:t>, .pickle, .html, .txt, images etc.</a:t>
            </a:r>
          </a:p>
          <a:p>
            <a:r>
              <a:rPr lang="en-GB" sz="1800" b="0" i="0" dirty="0">
                <a:effectLst/>
                <a:latin typeface="Inter"/>
              </a:rPr>
              <a:t>Most of the data are available in a tabular format of CSV files. It is trendy and easy to access. Using the</a:t>
            </a:r>
            <a:r>
              <a:rPr lang="en-GB" sz="1800" b="1" i="0" dirty="0">
                <a:effectLst/>
                <a:latin typeface="Inter"/>
              </a:rPr>
              <a:t> </a:t>
            </a:r>
            <a:r>
              <a:rPr lang="en-GB" sz="1800" b="1" i="0" dirty="0" err="1">
                <a:effectLst/>
                <a:latin typeface="Inter"/>
              </a:rPr>
              <a:t>read_csv</a:t>
            </a:r>
            <a:r>
              <a:rPr lang="en-GB" sz="1800" b="1" i="0" dirty="0">
                <a:effectLst/>
                <a:latin typeface="Inter"/>
              </a:rPr>
              <a:t>()</a:t>
            </a:r>
            <a:r>
              <a:rPr lang="en-GB" sz="1800" b="0" i="0" dirty="0">
                <a:effectLst/>
                <a:latin typeface="Inter"/>
              </a:rPr>
              <a:t> function, data can be converted to a pandas </a:t>
            </a:r>
            <a:r>
              <a:rPr lang="en-GB" sz="1800" b="0" i="0" dirty="0" err="1">
                <a:effectLst/>
                <a:latin typeface="Inter"/>
              </a:rPr>
              <a:t>DataFrame</a:t>
            </a:r>
            <a:r>
              <a:rPr lang="en-GB" sz="1800" b="0" i="0" dirty="0">
                <a:effectLst/>
                <a:latin typeface="Inter"/>
              </a:rPr>
              <a:t>.</a:t>
            </a:r>
            <a:endParaRPr lang="en-GB" sz="1800" dirty="0">
              <a:latin typeface="Inter"/>
            </a:endParaRPr>
          </a:p>
          <a:p>
            <a:r>
              <a:rPr lang="en-GB" sz="1800" dirty="0">
                <a:latin typeface="Inter"/>
              </a:rPr>
              <a:t>In this session </a:t>
            </a:r>
          </a:p>
          <a:p>
            <a:r>
              <a:rPr lang="en-GB" sz="1800" b="0" i="0" dirty="0">
                <a:effectLst/>
                <a:latin typeface="Inter"/>
              </a:rPr>
              <a:t>the data to predict </a:t>
            </a:r>
            <a:r>
              <a:rPr lang="en-GB" sz="1800" b="1" i="0" dirty="0">
                <a:effectLst/>
                <a:latin typeface="Inter"/>
              </a:rPr>
              <a:t>Used car price</a:t>
            </a:r>
            <a:r>
              <a:rPr lang="en-GB" sz="1800" b="0" i="0" dirty="0">
                <a:effectLst/>
                <a:latin typeface="Inter"/>
              </a:rPr>
              <a:t> is being used as an example. In this dataset, we are trying to </a:t>
            </a:r>
            <a:r>
              <a:rPr lang="en-GB" sz="1800" b="0" i="0" dirty="0" err="1">
                <a:effectLst/>
                <a:latin typeface="Inter"/>
              </a:rPr>
              <a:t>analyze</a:t>
            </a:r>
            <a:r>
              <a:rPr lang="en-GB" sz="1800" b="0" i="0" dirty="0">
                <a:effectLst/>
                <a:latin typeface="Inter"/>
              </a:rPr>
              <a:t> the used car’s price and how EDA focuses on identifying the factors influencing the car price. We have stored the data in the </a:t>
            </a:r>
            <a:r>
              <a:rPr lang="en-GB" sz="1800" b="0" i="0" dirty="0" err="1">
                <a:effectLst/>
                <a:latin typeface="Inter"/>
              </a:rPr>
              <a:t>DataFrame</a:t>
            </a:r>
            <a:r>
              <a:rPr lang="en-GB" sz="1800" b="0" i="0" dirty="0">
                <a:effectLst/>
                <a:latin typeface="Inter"/>
              </a:rPr>
              <a:t> </a:t>
            </a:r>
            <a:r>
              <a:rPr lang="en-GB" sz="1800" b="1" i="0" dirty="0">
                <a:effectLst/>
                <a:latin typeface="Inter"/>
              </a:rPr>
              <a:t>data.</a:t>
            </a:r>
          </a:p>
          <a:p>
            <a:endParaRPr lang="en-PK" sz="1800" dirty="0"/>
          </a:p>
        </p:txBody>
      </p:sp>
      <p:pic>
        <p:nvPicPr>
          <p:cNvPr id="7" name="Picture 6">
            <a:extLst>
              <a:ext uri="{FF2B5EF4-FFF2-40B4-BE49-F238E27FC236}">
                <a16:creationId xmlns:a16="http://schemas.microsoft.com/office/drawing/2014/main" id="{828944D1-A0AB-FAF5-1F09-573B687F6C2C}"/>
              </a:ext>
            </a:extLst>
          </p:cNvPr>
          <p:cNvPicPr>
            <a:picLocks noChangeAspect="1"/>
          </p:cNvPicPr>
          <p:nvPr/>
        </p:nvPicPr>
        <p:blipFill>
          <a:blip r:embed="rId2"/>
          <a:stretch>
            <a:fillRect/>
          </a:stretch>
        </p:blipFill>
        <p:spPr>
          <a:xfrm>
            <a:off x="1051180" y="4433045"/>
            <a:ext cx="7745969" cy="1723881"/>
          </a:xfrm>
          <a:prstGeom prst="rect">
            <a:avLst/>
          </a:prstGeom>
        </p:spPr>
      </p:pic>
    </p:spTree>
    <p:extLst>
      <p:ext uri="{BB962C8B-B14F-4D97-AF65-F5344CB8AC3E}">
        <p14:creationId xmlns:p14="http://schemas.microsoft.com/office/powerpoint/2010/main" val="855857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C590-D699-9C51-9D8A-A2EE769FD999}"/>
              </a:ext>
            </a:extLst>
          </p:cNvPr>
          <p:cNvSpPr>
            <a:spLocks noGrp="1"/>
          </p:cNvSpPr>
          <p:nvPr>
            <p:ph type="title"/>
          </p:nvPr>
        </p:nvSpPr>
        <p:spPr>
          <a:xfrm>
            <a:off x="838200" y="1060682"/>
            <a:ext cx="3687041" cy="2368317"/>
          </a:xfrm>
        </p:spPr>
        <p:txBody>
          <a:bodyPr anchor="t">
            <a:normAutofit/>
          </a:bodyPr>
          <a:lstStyle/>
          <a:p>
            <a:r>
              <a:rPr lang="en-GB" sz="3200" b="0" i="0">
                <a:effectLst/>
                <a:latin typeface="Inter"/>
              </a:rPr>
              <a:t>Analyzing the Data</a:t>
            </a:r>
            <a:endParaRPr lang="en-PK" sz="3200"/>
          </a:p>
        </p:txBody>
      </p:sp>
      <p:sp>
        <p:nvSpPr>
          <p:cNvPr id="3" name="Content Placeholder 2">
            <a:extLst>
              <a:ext uri="{FF2B5EF4-FFF2-40B4-BE49-F238E27FC236}">
                <a16:creationId xmlns:a16="http://schemas.microsoft.com/office/drawing/2014/main" id="{8A83CDE9-36CE-ED66-B168-9CD172D2D85F}"/>
              </a:ext>
            </a:extLst>
          </p:cNvPr>
          <p:cNvSpPr>
            <a:spLocks noGrp="1"/>
          </p:cNvSpPr>
          <p:nvPr>
            <p:ph idx="1"/>
          </p:nvPr>
        </p:nvSpPr>
        <p:spPr>
          <a:xfrm>
            <a:off x="5348086" y="1035843"/>
            <a:ext cx="6005713" cy="4945857"/>
          </a:xfrm>
        </p:spPr>
        <p:txBody>
          <a:bodyPr>
            <a:normAutofit/>
          </a:bodyPr>
          <a:lstStyle/>
          <a:p>
            <a:pPr>
              <a:buNone/>
            </a:pPr>
            <a:r>
              <a:rPr lang="en-GB" sz="2000" b="0" i="0">
                <a:effectLst/>
                <a:latin typeface="Inter"/>
              </a:rPr>
              <a:t>Before we make any inferences, we listen to our data by examining all variables in the data.</a:t>
            </a:r>
          </a:p>
          <a:p>
            <a:pPr>
              <a:buNone/>
            </a:pPr>
            <a:r>
              <a:rPr lang="en-GB" sz="2000" b="0" i="0">
                <a:effectLst/>
                <a:latin typeface="Inter"/>
              </a:rPr>
              <a:t>The main goal of data understanding is to gain general insights about the data, which covers the number of rows and columns, values in the data, datatypes, and Missing values in the dataset.</a:t>
            </a:r>
          </a:p>
          <a:p>
            <a:pPr>
              <a:buNone/>
            </a:pPr>
            <a:r>
              <a:rPr lang="en-GB" sz="2000" b="1" i="0">
                <a:effectLst/>
                <a:latin typeface="Inter"/>
              </a:rPr>
              <a:t>shape</a:t>
            </a:r>
            <a:r>
              <a:rPr lang="en-GB" sz="2000" b="0" i="0">
                <a:effectLst/>
                <a:latin typeface="Inter"/>
              </a:rPr>
              <a:t> – </a:t>
            </a:r>
            <a:r>
              <a:rPr lang="en-GB" sz="2000" b="1" i="0">
                <a:effectLst/>
                <a:latin typeface="Inter"/>
              </a:rPr>
              <a:t>shape</a:t>
            </a:r>
            <a:r>
              <a:rPr lang="en-GB" sz="2000" b="0" i="0">
                <a:effectLst/>
                <a:latin typeface="Inter"/>
              </a:rPr>
              <a:t> will display the number of observations(rows) and features(columns) in the dataset</a:t>
            </a:r>
          </a:p>
          <a:p>
            <a:pPr>
              <a:buNone/>
            </a:pPr>
            <a:r>
              <a:rPr lang="en-GB" sz="2000" b="0" i="0">
                <a:effectLst/>
                <a:latin typeface="Inter"/>
              </a:rPr>
              <a:t>There are 7253 observations and 14 variables in our dataset</a:t>
            </a:r>
          </a:p>
          <a:p>
            <a:r>
              <a:rPr lang="en-GB" sz="2000" b="1" i="0">
                <a:effectLst/>
                <a:latin typeface="Inter"/>
              </a:rPr>
              <a:t>head()</a:t>
            </a:r>
            <a:r>
              <a:rPr lang="en-GB" sz="2000" b="0" i="0">
                <a:effectLst/>
                <a:latin typeface="Inter"/>
              </a:rPr>
              <a:t> will display the top 5 observations of the dataset</a:t>
            </a:r>
          </a:p>
          <a:p>
            <a:endParaRPr lang="en-PK" sz="2000"/>
          </a:p>
        </p:txBody>
      </p:sp>
      <p:pic>
        <p:nvPicPr>
          <p:cNvPr id="5" name="Picture 4">
            <a:extLst>
              <a:ext uri="{FF2B5EF4-FFF2-40B4-BE49-F238E27FC236}">
                <a16:creationId xmlns:a16="http://schemas.microsoft.com/office/drawing/2014/main" id="{F4A836F7-C9DD-071A-322C-6D8C7C974269}"/>
              </a:ext>
            </a:extLst>
          </p:cNvPr>
          <p:cNvPicPr>
            <a:picLocks noChangeAspect="1"/>
          </p:cNvPicPr>
          <p:nvPr/>
        </p:nvPicPr>
        <p:blipFill>
          <a:blip r:embed="rId2"/>
          <a:stretch>
            <a:fillRect/>
          </a:stretch>
        </p:blipFill>
        <p:spPr>
          <a:xfrm>
            <a:off x="876300" y="4316457"/>
            <a:ext cx="3648941" cy="1227841"/>
          </a:xfrm>
          <a:prstGeom prst="rect">
            <a:avLst/>
          </a:prstGeom>
        </p:spPr>
      </p:pic>
    </p:spTree>
    <p:extLst>
      <p:ext uri="{BB962C8B-B14F-4D97-AF65-F5344CB8AC3E}">
        <p14:creationId xmlns:p14="http://schemas.microsoft.com/office/powerpoint/2010/main" val="2313958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1EDFD-114D-813D-612F-582A6D984AAA}"/>
              </a:ext>
            </a:extLst>
          </p:cNvPr>
          <p:cNvSpPr>
            <a:spLocks noGrp="1"/>
          </p:cNvSpPr>
          <p:nvPr>
            <p:ph type="title"/>
          </p:nvPr>
        </p:nvSpPr>
        <p:spPr>
          <a:xfrm>
            <a:off x="755484" y="739835"/>
            <a:ext cx="3702580" cy="1616203"/>
          </a:xfrm>
        </p:spPr>
        <p:txBody>
          <a:bodyPr anchor="b">
            <a:normAutofit/>
          </a:bodyPr>
          <a:lstStyle/>
          <a:p>
            <a:r>
              <a:rPr lang="en-GB" sz="3200" b="0" i="0">
                <a:solidFill>
                  <a:srgbClr val="FFFFFF"/>
                </a:solidFill>
                <a:effectLst/>
                <a:latin typeface="Inter"/>
              </a:rPr>
              <a:t>Step 2: Data Reduction</a:t>
            </a:r>
            <a:br>
              <a:rPr lang="en-GB" sz="3200" b="0" i="0">
                <a:solidFill>
                  <a:srgbClr val="FFFFFF"/>
                </a:solidFill>
                <a:effectLst/>
                <a:latin typeface="Inter"/>
              </a:rPr>
            </a:br>
            <a:endParaRPr lang="en-PK" sz="3200">
              <a:solidFill>
                <a:srgbClr val="FFFFFF"/>
              </a:solidFill>
            </a:endParaRPr>
          </a:p>
        </p:txBody>
      </p:sp>
      <p:sp>
        <p:nvSpPr>
          <p:cNvPr id="3" name="Content Placeholder 2">
            <a:extLst>
              <a:ext uri="{FF2B5EF4-FFF2-40B4-BE49-F238E27FC236}">
                <a16:creationId xmlns:a16="http://schemas.microsoft.com/office/drawing/2014/main" id="{BE71012E-BE6C-F6EA-D8EF-80E8987BB49D}"/>
              </a:ext>
            </a:extLst>
          </p:cNvPr>
          <p:cNvSpPr>
            <a:spLocks noGrp="1"/>
          </p:cNvSpPr>
          <p:nvPr>
            <p:ph idx="1"/>
          </p:nvPr>
        </p:nvSpPr>
        <p:spPr>
          <a:xfrm>
            <a:off x="755484" y="2459116"/>
            <a:ext cx="3702579" cy="3524823"/>
          </a:xfrm>
        </p:spPr>
        <p:txBody>
          <a:bodyPr>
            <a:normAutofit/>
          </a:bodyPr>
          <a:lstStyle/>
          <a:p>
            <a:pPr>
              <a:buNone/>
            </a:pPr>
            <a:r>
              <a:rPr lang="en-GB" sz="2000" b="0" i="0">
                <a:solidFill>
                  <a:srgbClr val="FFFFFF"/>
                </a:solidFill>
                <a:effectLst/>
                <a:latin typeface="Inter"/>
              </a:rPr>
              <a:t>Some columns or variables can be dropped if they do not add value to our analysis.</a:t>
            </a:r>
          </a:p>
          <a:p>
            <a:r>
              <a:rPr lang="en-GB" sz="2000" b="0" i="0">
                <a:solidFill>
                  <a:srgbClr val="FFFFFF"/>
                </a:solidFill>
                <a:effectLst/>
                <a:latin typeface="Inter"/>
              </a:rPr>
              <a:t>In our dataset, the column S.No have only ID values, assuming they don’t have any predictive power to predict the dependent variable.</a:t>
            </a:r>
          </a:p>
          <a:p>
            <a:endParaRPr lang="en-PK" sz="2000">
              <a:solidFill>
                <a:srgbClr val="FFFFFF"/>
              </a:solidFill>
            </a:endParaRPr>
          </a:p>
        </p:txBody>
      </p:sp>
      <p:pic>
        <p:nvPicPr>
          <p:cNvPr id="5" name="Picture 4">
            <a:extLst>
              <a:ext uri="{FF2B5EF4-FFF2-40B4-BE49-F238E27FC236}">
                <a16:creationId xmlns:a16="http://schemas.microsoft.com/office/drawing/2014/main" id="{53A82EA4-15F6-9271-1AFF-4FF42FA5E03F}"/>
              </a:ext>
            </a:extLst>
          </p:cNvPr>
          <p:cNvPicPr>
            <a:picLocks noChangeAspect="1"/>
          </p:cNvPicPr>
          <p:nvPr/>
        </p:nvPicPr>
        <p:blipFill>
          <a:blip r:embed="rId2"/>
          <a:stretch>
            <a:fillRect/>
          </a:stretch>
        </p:blipFill>
        <p:spPr>
          <a:xfrm>
            <a:off x="6005304" y="1773105"/>
            <a:ext cx="5407002" cy="3311788"/>
          </a:xfrm>
          <a:prstGeom prst="rect">
            <a:avLst/>
          </a:prstGeom>
        </p:spPr>
      </p:pic>
    </p:spTree>
    <p:extLst>
      <p:ext uri="{BB962C8B-B14F-4D97-AF65-F5344CB8AC3E}">
        <p14:creationId xmlns:p14="http://schemas.microsoft.com/office/powerpoint/2010/main" val="473460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CE5F4-F91E-9C2A-9818-3433D807F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BB139-9AEF-CACF-55AF-1434A9A5A645}"/>
              </a:ext>
            </a:extLst>
          </p:cNvPr>
          <p:cNvSpPr>
            <a:spLocks noGrp="1"/>
          </p:cNvSpPr>
          <p:nvPr>
            <p:ph type="title"/>
          </p:nvPr>
        </p:nvSpPr>
        <p:spPr/>
        <p:txBody>
          <a:bodyPr>
            <a:normAutofit/>
          </a:bodyPr>
          <a:lstStyle/>
          <a:p>
            <a:r>
              <a:rPr lang="en-GB" b="0" i="0" dirty="0">
                <a:solidFill>
                  <a:srgbClr val="383838"/>
                </a:solidFill>
                <a:effectLst/>
                <a:latin typeface="Inter"/>
              </a:rPr>
              <a:t>Step 3: Feature Engineering</a:t>
            </a:r>
            <a:endParaRPr lang="en-PK" dirty="0"/>
          </a:p>
        </p:txBody>
      </p:sp>
      <p:sp>
        <p:nvSpPr>
          <p:cNvPr id="3" name="Content Placeholder 2">
            <a:extLst>
              <a:ext uri="{FF2B5EF4-FFF2-40B4-BE49-F238E27FC236}">
                <a16:creationId xmlns:a16="http://schemas.microsoft.com/office/drawing/2014/main" id="{B5CCD66F-94AA-1A99-D2B9-BED835991449}"/>
              </a:ext>
            </a:extLst>
          </p:cNvPr>
          <p:cNvSpPr>
            <a:spLocks noGrp="1"/>
          </p:cNvSpPr>
          <p:nvPr>
            <p:ph idx="1"/>
          </p:nvPr>
        </p:nvSpPr>
        <p:spPr/>
        <p:txBody>
          <a:bodyPr/>
          <a:lstStyle/>
          <a:p>
            <a:r>
              <a:rPr lang="en-GB" b="1" i="0" u="sng" dirty="0">
                <a:solidFill>
                  <a:srgbClr val="0D6EFD"/>
                </a:solidFill>
                <a:effectLst/>
                <a:latin typeface="Inter"/>
                <a:hlinkClick r:id="rId2"/>
              </a:rPr>
              <a:t>Feature engineering</a:t>
            </a:r>
            <a:r>
              <a:rPr lang="en-GB" b="0" i="0" dirty="0">
                <a:solidFill>
                  <a:srgbClr val="383838"/>
                </a:solidFill>
                <a:effectLst/>
                <a:latin typeface="Inter"/>
              </a:rPr>
              <a:t> refers to the process of using domain knowledge to select and transform the most relevant variables from raw data when creating a predictive model using machine learning or statistical </a:t>
            </a:r>
            <a:r>
              <a:rPr lang="en-GB" b="0" i="0" dirty="0" err="1">
                <a:solidFill>
                  <a:srgbClr val="383838"/>
                </a:solidFill>
                <a:effectLst/>
                <a:latin typeface="Inter"/>
              </a:rPr>
              <a:t>modeling</a:t>
            </a:r>
            <a:r>
              <a:rPr lang="en-GB" b="0" i="0" dirty="0">
                <a:solidFill>
                  <a:srgbClr val="383838"/>
                </a:solidFill>
                <a:effectLst/>
                <a:latin typeface="Inter"/>
              </a:rPr>
              <a:t>. The main goal of Feature engineering is to create meaningful data from raw data.</a:t>
            </a:r>
            <a:endParaRPr lang="en-PK" dirty="0"/>
          </a:p>
        </p:txBody>
      </p:sp>
    </p:spTree>
    <p:extLst>
      <p:ext uri="{BB962C8B-B14F-4D97-AF65-F5344CB8AC3E}">
        <p14:creationId xmlns:p14="http://schemas.microsoft.com/office/powerpoint/2010/main" val="3011276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9FAB4-872D-D09F-9E59-B9E2300DB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48F48-1F72-BDF0-60C1-44461B264030}"/>
              </a:ext>
            </a:extLst>
          </p:cNvPr>
          <p:cNvSpPr>
            <a:spLocks noGrp="1"/>
          </p:cNvSpPr>
          <p:nvPr>
            <p:ph type="title"/>
          </p:nvPr>
        </p:nvSpPr>
        <p:spPr/>
        <p:txBody>
          <a:bodyPr/>
          <a:lstStyle/>
          <a:p>
            <a:r>
              <a:rPr lang="en-GB" b="0" i="0" dirty="0">
                <a:solidFill>
                  <a:srgbClr val="383838"/>
                </a:solidFill>
                <a:effectLst/>
                <a:latin typeface="Inter"/>
              </a:rPr>
              <a:t>Step 4: Creating Features</a:t>
            </a:r>
            <a:br>
              <a:rPr lang="en-GB" b="0" i="0" dirty="0">
                <a:solidFill>
                  <a:srgbClr val="383838"/>
                </a:solidFill>
                <a:effectLst/>
                <a:latin typeface="Inter"/>
              </a:rPr>
            </a:br>
            <a:endParaRPr lang="en-PK" dirty="0"/>
          </a:p>
        </p:txBody>
      </p:sp>
      <p:sp>
        <p:nvSpPr>
          <p:cNvPr id="3" name="Content Placeholder 2">
            <a:extLst>
              <a:ext uri="{FF2B5EF4-FFF2-40B4-BE49-F238E27FC236}">
                <a16:creationId xmlns:a16="http://schemas.microsoft.com/office/drawing/2014/main" id="{70168A9B-1172-AEF7-79FB-92F515EFAC48}"/>
              </a:ext>
            </a:extLst>
          </p:cNvPr>
          <p:cNvSpPr>
            <a:spLocks noGrp="1"/>
          </p:cNvSpPr>
          <p:nvPr>
            <p:ph idx="1"/>
          </p:nvPr>
        </p:nvSpPr>
        <p:spPr/>
        <p:txBody>
          <a:bodyPr/>
          <a:lstStyle/>
          <a:p>
            <a:r>
              <a:rPr lang="en-GB" dirty="0"/>
              <a:t>We will play around with the variables Year and Name in our dataset. If we see the sample data, the column “Year” shows the manufacturing year of the car.</a:t>
            </a:r>
          </a:p>
          <a:p>
            <a:endParaRPr lang="en-GB" dirty="0"/>
          </a:p>
          <a:p>
            <a:r>
              <a:rPr lang="en-GB" dirty="0"/>
              <a:t>It would be difficult to find the car’s age if it is in year format as the Age of the car is a contributing factor to Car Price. </a:t>
            </a:r>
          </a:p>
          <a:p>
            <a:endParaRPr lang="en-GB" dirty="0"/>
          </a:p>
          <a:p>
            <a:r>
              <a:rPr lang="en-GB" dirty="0"/>
              <a:t>Introducing a new column, “</a:t>
            </a:r>
            <a:r>
              <a:rPr lang="en-GB" dirty="0" err="1"/>
              <a:t>Car_Age</a:t>
            </a:r>
            <a:r>
              <a:rPr lang="en-GB" dirty="0"/>
              <a:t>” to know the age of the car</a:t>
            </a:r>
            <a:endParaRPr lang="en-PK" dirty="0"/>
          </a:p>
        </p:txBody>
      </p:sp>
    </p:spTree>
    <p:extLst>
      <p:ext uri="{BB962C8B-B14F-4D97-AF65-F5344CB8AC3E}">
        <p14:creationId xmlns:p14="http://schemas.microsoft.com/office/powerpoint/2010/main" val="2537282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4F8C2-EE16-6571-C116-51C64263B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A517E-B4D3-52F5-03C4-283100C0BC48}"/>
              </a:ext>
            </a:extLst>
          </p:cNvPr>
          <p:cNvSpPr>
            <a:spLocks noGrp="1"/>
          </p:cNvSpPr>
          <p:nvPr>
            <p:ph type="title"/>
          </p:nvPr>
        </p:nvSpPr>
        <p:spPr/>
        <p:txBody>
          <a:bodyPr/>
          <a:lstStyle/>
          <a:p>
            <a:r>
              <a:rPr lang="en-GB" b="0" i="0" dirty="0">
                <a:solidFill>
                  <a:srgbClr val="383838"/>
                </a:solidFill>
                <a:effectLst/>
                <a:latin typeface="Inter"/>
              </a:rPr>
              <a:t>Step 4: Creating Features</a:t>
            </a:r>
            <a:br>
              <a:rPr lang="en-GB" b="0" i="0" dirty="0">
                <a:solidFill>
                  <a:srgbClr val="383838"/>
                </a:solidFill>
                <a:effectLst/>
                <a:latin typeface="Inter"/>
              </a:rPr>
            </a:br>
            <a:endParaRPr lang="en-PK" dirty="0"/>
          </a:p>
        </p:txBody>
      </p:sp>
      <p:pic>
        <p:nvPicPr>
          <p:cNvPr id="5" name="Content Placeholder 4">
            <a:extLst>
              <a:ext uri="{FF2B5EF4-FFF2-40B4-BE49-F238E27FC236}">
                <a16:creationId xmlns:a16="http://schemas.microsoft.com/office/drawing/2014/main" id="{7AFD28DD-653A-CD05-36F8-607E32A3478C}"/>
              </a:ext>
            </a:extLst>
          </p:cNvPr>
          <p:cNvPicPr>
            <a:picLocks noGrp="1" noChangeAspect="1"/>
          </p:cNvPicPr>
          <p:nvPr>
            <p:ph idx="1"/>
          </p:nvPr>
        </p:nvPicPr>
        <p:blipFill>
          <a:blip r:embed="rId2"/>
          <a:stretch>
            <a:fillRect/>
          </a:stretch>
        </p:blipFill>
        <p:spPr>
          <a:xfrm>
            <a:off x="1023510" y="993475"/>
            <a:ext cx="6996540" cy="5716888"/>
          </a:xfrm>
        </p:spPr>
      </p:pic>
    </p:spTree>
    <p:extLst>
      <p:ext uri="{BB962C8B-B14F-4D97-AF65-F5344CB8AC3E}">
        <p14:creationId xmlns:p14="http://schemas.microsoft.com/office/powerpoint/2010/main" val="272204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3048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582966" y="586045"/>
            <a:ext cx="291053" cy="290087"/>
          </a:xfrm>
          <a:prstGeom prst="rect">
            <a:avLst/>
          </a:prstGeom>
        </p:spPr>
      </p:pic>
      <p:sp>
        <p:nvSpPr>
          <p:cNvPr id="5" name="object 5"/>
          <p:cNvSpPr txBox="1">
            <a:spLocks noGrp="1"/>
          </p:cNvSpPr>
          <p:nvPr>
            <p:ph type="title"/>
          </p:nvPr>
        </p:nvSpPr>
        <p:spPr>
          <a:xfrm>
            <a:off x="1752600" y="2743200"/>
            <a:ext cx="8102600" cy="574675"/>
          </a:xfrm>
          <a:prstGeom prst="rect">
            <a:avLst/>
          </a:prstGeom>
        </p:spPr>
        <p:txBody>
          <a:bodyPr vert="horz" wrap="square" lIns="0" tIns="12700" rIns="0" bIns="0" rtlCol="0">
            <a:spAutoFit/>
          </a:bodyPr>
          <a:lstStyle/>
          <a:p>
            <a:pPr marL="12700">
              <a:lnSpc>
                <a:spcPct val="100000"/>
              </a:lnSpc>
              <a:spcBef>
                <a:spcPts val="100"/>
              </a:spcBef>
            </a:pPr>
            <a:r>
              <a:rPr spc="-140" dirty="0">
                <a:solidFill>
                  <a:srgbClr val="4BB0FF"/>
                </a:solidFill>
              </a:rPr>
              <a:t>Today’s</a:t>
            </a:r>
            <a:r>
              <a:rPr spc="-135" dirty="0">
                <a:solidFill>
                  <a:srgbClr val="4BB0FF"/>
                </a:solidFill>
              </a:rPr>
              <a:t> </a:t>
            </a:r>
            <a:r>
              <a:rPr spc="-40" dirty="0">
                <a:solidFill>
                  <a:srgbClr val="4BB0FF"/>
                </a:solidFill>
              </a:rPr>
              <a:t>Opportunity</a:t>
            </a:r>
            <a:r>
              <a:rPr spc="-130" dirty="0">
                <a:solidFill>
                  <a:srgbClr val="4BB0FF"/>
                </a:solidFill>
              </a:rPr>
              <a:t> </a:t>
            </a:r>
            <a:r>
              <a:rPr dirty="0">
                <a:solidFill>
                  <a:srgbClr val="4BB0FF"/>
                </a:solidFill>
              </a:rPr>
              <a:t>–</a:t>
            </a:r>
            <a:r>
              <a:rPr spc="-114" dirty="0">
                <a:solidFill>
                  <a:srgbClr val="4BB0FF"/>
                </a:solidFill>
              </a:rPr>
              <a:t> </a:t>
            </a:r>
            <a:r>
              <a:rPr spc="-120" dirty="0">
                <a:solidFill>
                  <a:srgbClr val="4BB0FF"/>
                </a:solidFill>
              </a:rPr>
              <a:t>Your</a:t>
            </a:r>
            <a:r>
              <a:rPr spc="-114" dirty="0">
                <a:solidFill>
                  <a:srgbClr val="4BB0FF"/>
                </a:solidFill>
              </a:rPr>
              <a:t> </a:t>
            </a:r>
            <a:r>
              <a:rPr spc="-10" dirty="0">
                <a:solidFill>
                  <a:srgbClr val="4BB0FF"/>
                </a:solidFill>
              </a:rPr>
              <a:t>Opportunity</a:t>
            </a:r>
          </a:p>
        </p:txBody>
      </p:sp>
      <p:pic>
        <p:nvPicPr>
          <p:cNvPr id="18" name="Picture 17">
            <a:extLst>
              <a:ext uri="{FF2B5EF4-FFF2-40B4-BE49-F238E27FC236}">
                <a16:creationId xmlns:a16="http://schemas.microsoft.com/office/drawing/2014/main" id="{19659212-A48A-E62B-E467-596A5684A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4619" y="588794"/>
            <a:ext cx="1659975" cy="5746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FD85D-7FD6-D67A-B134-FF77765F2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BC88A-6085-63B5-0720-881545CD7C51}"/>
              </a:ext>
            </a:extLst>
          </p:cNvPr>
          <p:cNvSpPr>
            <a:spLocks noGrp="1"/>
          </p:cNvSpPr>
          <p:nvPr>
            <p:ph type="title"/>
          </p:nvPr>
        </p:nvSpPr>
        <p:spPr/>
        <p:txBody>
          <a:bodyPr/>
          <a:lstStyle/>
          <a:p>
            <a:r>
              <a:rPr lang="en-GB" b="0" i="0" dirty="0">
                <a:solidFill>
                  <a:srgbClr val="383838"/>
                </a:solidFill>
                <a:effectLst/>
                <a:latin typeface="Inter"/>
              </a:rPr>
              <a:t> Data Cleaning/Wrangling</a:t>
            </a:r>
            <a:endParaRPr lang="en-PK" dirty="0"/>
          </a:p>
        </p:txBody>
      </p:sp>
      <p:sp>
        <p:nvSpPr>
          <p:cNvPr id="3" name="Content Placeholder 2">
            <a:extLst>
              <a:ext uri="{FF2B5EF4-FFF2-40B4-BE49-F238E27FC236}">
                <a16:creationId xmlns:a16="http://schemas.microsoft.com/office/drawing/2014/main" id="{4AA63FAE-72DB-BF56-2B59-B5A33B77F437}"/>
              </a:ext>
            </a:extLst>
          </p:cNvPr>
          <p:cNvSpPr>
            <a:spLocks noGrp="1"/>
          </p:cNvSpPr>
          <p:nvPr>
            <p:ph idx="1"/>
          </p:nvPr>
        </p:nvSpPr>
        <p:spPr/>
        <p:txBody>
          <a:bodyPr/>
          <a:lstStyle/>
          <a:p>
            <a:pPr algn="l">
              <a:lnSpc>
                <a:spcPts val="2700"/>
              </a:lnSpc>
              <a:buNone/>
            </a:pPr>
            <a:r>
              <a:rPr lang="en-GB" b="0" i="0" dirty="0">
                <a:solidFill>
                  <a:srgbClr val="383838"/>
                </a:solidFill>
                <a:effectLst/>
                <a:latin typeface="Inter"/>
              </a:rPr>
              <a:t>Some names of the variables are not relevant and not easy to understand. Some data may have data entry errors, and some variables may need data type conversion. We need to fix this issue in the data.</a:t>
            </a:r>
          </a:p>
          <a:p>
            <a:pPr algn="l">
              <a:lnSpc>
                <a:spcPts val="2700"/>
              </a:lnSpc>
            </a:pPr>
            <a:r>
              <a:rPr lang="en-GB" b="0" i="0" dirty="0">
                <a:solidFill>
                  <a:srgbClr val="383838"/>
                </a:solidFill>
                <a:effectLst/>
                <a:latin typeface="Inter"/>
              </a:rPr>
              <a:t>In the example, </a:t>
            </a:r>
            <a:r>
              <a:rPr lang="en-GB" b="1" i="0" dirty="0">
                <a:solidFill>
                  <a:srgbClr val="383838"/>
                </a:solidFill>
                <a:effectLst/>
                <a:latin typeface="Inter"/>
              </a:rPr>
              <a:t>The brand name ‘Isuzu’ ‘ISUZU’ and ‘Mini’ and ‘Land’ looks incorrect. This needs to be corrected</a:t>
            </a:r>
            <a:endParaRPr lang="en-GB" b="0" i="0" dirty="0">
              <a:solidFill>
                <a:srgbClr val="383838"/>
              </a:solidFill>
              <a:effectLst/>
              <a:latin typeface="Inter"/>
            </a:endParaRPr>
          </a:p>
          <a:p>
            <a:endParaRPr lang="en-PK" dirty="0"/>
          </a:p>
        </p:txBody>
      </p:sp>
      <p:pic>
        <p:nvPicPr>
          <p:cNvPr id="5" name="Picture 4">
            <a:extLst>
              <a:ext uri="{FF2B5EF4-FFF2-40B4-BE49-F238E27FC236}">
                <a16:creationId xmlns:a16="http://schemas.microsoft.com/office/drawing/2014/main" id="{02C05829-C75A-5F28-3FC9-339BBE712348}"/>
              </a:ext>
            </a:extLst>
          </p:cNvPr>
          <p:cNvPicPr>
            <a:picLocks noChangeAspect="1"/>
          </p:cNvPicPr>
          <p:nvPr/>
        </p:nvPicPr>
        <p:blipFill>
          <a:blip r:embed="rId2"/>
          <a:stretch>
            <a:fillRect/>
          </a:stretch>
        </p:blipFill>
        <p:spPr>
          <a:xfrm>
            <a:off x="1104741" y="4262395"/>
            <a:ext cx="3591083" cy="950581"/>
          </a:xfrm>
          <a:prstGeom prst="rect">
            <a:avLst/>
          </a:prstGeom>
        </p:spPr>
      </p:pic>
    </p:spTree>
    <p:extLst>
      <p:ext uri="{BB962C8B-B14F-4D97-AF65-F5344CB8AC3E}">
        <p14:creationId xmlns:p14="http://schemas.microsoft.com/office/powerpoint/2010/main" val="573373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71B8D-A557-3B11-14F7-7142076BB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1607EF-FDE9-2AB9-D6E5-987C0B7C9C0E}"/>
              </a:ext>
            </a:extLst>
          </p:cNvPr>
          <p:cNvSpPr>
            <a:spLocks noGrp="1"/>
          </p:cNvSpPr>
          <p:nvPr>
            <p:ph type="title"/>
          </p:nvPr>
        </p:nvSpPr>
        <p:spPr/>
        <p:txBody>
          <a:bodyPr/>
          <a:lstStyle/>
          <a:p>
            <a:r>
              <a:rPr lang="en-GB" b="0" i="0" dirty="0">
                <a:solidFill>
                  <a:srgbClr val="383838"/>
                </a:solidFill>
                <a:effectLst/>
                <a:latin typeface="Inter"/>
              </a:rPr>
              <a:t> Data Cleaning/Wrangling</a:t>
            </a:r>
            <a:endParaRPr lang="en-PK" dirty="0"/>
          </a:p>
        </p:txBody>
      </p:sp>
      <p:sp>
        <p:nvSpPr>
          <p:cNvPr id="6" name="AutoShape 4" descr="Data Cleaning/Wrangling">
            <a:extLst>
              <a:ext uri="{FF2B5EF4-FFF2-40B4-BE49-F238E27FC236}">
                <a16:creationId xmlns:a16="http://schemas.microsoft.com/office/drawing/2014/main" id="{26A58278-82FF-874E-277C-DF3D0AA14F9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8" name="Picture 7">
            <a:extLst>
              <a:ext uri="{FF2B5EF4-FFF2-40B4-BE49-F238E27FC236}">
                <a16:creationId xmlns:a16="http://schemas.microsoft.com/office/drawing/2014/main" id="{8637B1D3-42AB-2971-14B6-6945B2E27B76}"/>
              </a:ext>
            </a:extLst>
          </p:cNvPr>
          <p:cNvPicPr>
            <a:picLocks noChangeAspect="1"/>
          </p:cNvPicPr>
          <p:nvPr/>
        </p:nvPicPr>
        <p:blipFill>
          <a:blip r:embed="rId2"/>
          <a:stretch>
            <a:fillRect/>
          </a:stretch>
        </p:blipFill>
        <p:spPr>
          <a:xfrm>
            <a:off x="2928640" y="1738313"/>
            <a:ext cx="4258269" cy="2686425"/>
          </a:xfrm>
          <a:prstGeom prst="rect">
            <a:avLst/>
          </a:prstGeom>
        </p:spPr>
      </p:pic>
    </p:spTree>
    <p:extLst>
      <p:ext uri="{BB962C8B-B14F-4D97-AF65-F5344CB8AC3E}">
        <p14:creationId xmlns:p14="http://schemas.microsoft.com/office/powerpoint/2010/main" val="1622784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1D456-DDFE-0184-AFB2-6688BBA59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615E1-D809-8431-4ADF-15CF2EBA1DCB}"/>
              </a:ext>
            </a:extLst>
          </p:cNvPr>
          <p:cNvSpPr>
            <a:spLocks noGrp="1"/>
          </p:cNvSpPr>
          <p:nvPr>
            <p:ph type="title"/>
          </p:nvPr>
        </p:nvSpPr>
        <p:spPr/>
        <p:txBody>
          <a:bodyPr/>
          <a:lstStyle/>
          <a:p>
            <a:r>
              <a:rPr lang="en-GB" b="0" i="0" dirty="0">
                <a:solidFill>
                  <a:srgbClr val="383838"/>
                </a:solidFill>
                <a:effectLst/>
                <a:latin typeface="Inter"/>
              </a:rPr>
              <a:t> Data Cleaning/Wrangling</a:t>
            </a:r>
            <a:endParaRPr lang="en-PK" dirty="0"/>
          </a:p>
        </p:txBody>
      </p:sp>
      <p:sp>
        <p:nvSpPr>
          <p:cNvPr id="6" name="AutoShape 4" descr="Data Cleaning/Wrangling">
            <a:extLst>
              <a:ext uri="{FF2B5EF4-FFF2-40B4-BE49-F238E27FC236}">
                <a16:creationId xmlns:a16="http://schemas.microsoft.com/office/drawing/2014/main" id="{97349892-8561-589B-0D8E-439484266D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4" name="Picture 3">
            <a:extLst>
              <a:ext uri="{FF2B5EF4-FFF2-40B4-BE49-F238E27FC236}">
                <a16:creationId xmlns:a16="http://schemas.microsoft.com/office/drawing/2014/main" id="{2F8CB1EA-7CDE-D815-87FA-885B1C467D01}"/>
              </a:ext>
            </a:extLst>
          </p:cNvPr>
          <p:cNvPicPr>
            <a:picLocks noChangeAspect="1"/>
          </p:cNvPicPr>
          <p:nvPr/>
        </p:nvPicPr>
        <p:blipFill>
          <a:blip r:embed="rId2"/>
          <a:stretch>
            <a:fillRect/>
          </a:stretch>
        </p:blipFill>
        <p:spPr>
          <a:xfrm>
            <a:off x="838200" y="1456982"/>
            <a:ext cx="10088383" cy="4915586"/>
          </a:xfrm>
          <a:prstGeom prst="rect">
            <a:avLst/>
          </a:prstGeom>
        </p:spPr>
      </p:pic>
    </p:spTree>
    <p:extLst>
      <p:ext uri="{BB962C8B-B14F-4D97-AF65-F5344CB8AC3E}">
        <p14:creationId xmlns:p14="http://schemas.microsoft.com/office/powerpoint/2010/main" val="3255736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AEA79-2922-3F21-7159-DF24FAADF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F63BE-377D-F454-21AD-0F96F5659691}"/>
              </a:ext>
            </a:extLst>
          </p:cNvPr>
          <p:cNvSpPr>
            <a:spLocks noGrp="1"/>
          </p:cNvSpPr>
          <p:nvPr>
            <p:ph type="title"/>
          </p:nvPr>
        </p:nvSpPr>
        <p:spPr/>
        <p:txBody>
          <a:bodyPr/>
          <a:lstStyle/>
          <a:p>
            <a:r>
              <a:rPr lang="en-GB" b="0" i="0" dirty="0">
                <a:solidFill>
                  <a:srgbClr val="383838"/>
                </a:solidFill>
                <a:effectLst/>
                <a:latin typeface="Inter"/>
              </a:rPr>
              <a:t>EDA Exploratory Data Analysis</a:t>
            </a:r>
            <a:br>
              <a:rPr lang="en-GB" b="0" i="0" dirty="0">
                <a:solidFill>
                  <a:srgbClr val="383838"/>
                </a:solidFill>
                <a:effectLst/>
                <a:latin typeface="Inter"/>
              </a:rPr>
            </a:br>
            <a:endParaRPr lang="en-PK" dirty="0"/>
          </a:p>
        </p:txBody>
      </p:sp>
      <p:sp>
        <p:nvSpPr>
          <p:cNvPr id="3" name="Content Placeholder 2">
            <a:extLst>
              <a:ext uri="{FF2B5EF4-FFF2-40B4-BE49-F238E27FC236}">
                <a16:creationId xmlns:a16="http://schemas.microsoft.com/office/drawing/2014/main" id="{7BE84C85-20ED-9714-B69A-88BBD97447B8}"/>
              </a:ext>
            </a:extLst>
          </p:cNvPr>
          <p:cNvSpPr>
            <a:spLocks noGrp="1"/>
          </p:cNvSpPr>
          <p:nvPr>
            <p:ph idx="1"/>
          </p:nvPr>
        </p:nvSpPr>
        <p:spPr/>
        <p:txBody>
          <a:bodyPr>
            <a:normAutofit fontScale="92500"/>
          </a:bodyPr>
          <a:lstStyle/>
          <a:p>
            <a:pPr algn="l">
              <a:lnSpc>
                <a:spcPts val="2700"/>
              </a:lnSpc>
              <a:buNone/>
            </a:pPr>
            <a:r>
              <a:rPr lang="en-GB" b="0" i="0" dirty="0">
                <a:solidFill>
                  <a:srgbClr val="383838"/>
                </a:solidFill>
                <a:effectLst/>
                <a:latin typeface="Inter"/>
              </a:rPr>
              <a:t>Exploratory Data Analysis refers to the crucial process of performing initial investigations on data to discover patterns to check assumptions with the help of summary statistics and graphical representations.</a:t>
            </a:r>
          </a:p>
          <a:p>
            <a:pPr algn="l">
              <a:lnSpc>
                <a:spcPts val="2700"/>
              </a:lnSpc>
              <a:spcAft>
                <a:spcPts val="750"/>
              </a:spcAft>
              <a:buFont typeface="Arial" panose="020B0604020202020204" pitchFamily="34" charset="0"/>
              <a:buChar char="•"/>
            </a:pPr>
            <a:r>
              <a:rPr lang="en-GB" b="0" i="0" dirty="0">
                <a:solidFill>
                  <a:srgbClr val="383838"/>
                </a:solidFill>
                <a:effectLst/>
                <a:latin typeface="Inter"/>
              </a:rPr>
              <a:t>EDA can be leveraged to check for outliers, patterns, and trends in the given data.</a:t>
            </a:r>
          </a:p>
          <a:p>
            <a:pPr algn="l">
              <a:lnSpc>
                <a:spcPts val="2700"/>
              </a:lnSpc>
              <a:spcAft>
                <a:spcPts val="750"/>
              </a:spcAft>
              <a:buFont typeface="Arial" panose="020B0604020202020204" pitchFamily="34" charset="0"/>
              <a:buChar char="•"/>
            </a:pPr>
            <a:r>
              <a:rPr lang="en-GB" b="0" i="0" dirty="0">
                <a:solidFill>
                  <a:srgbClr val="383838"/>
                </a:solidFill>
                <a:effectLst/>
                <a:latin typeface="Inter"/>
              </a:rPr>
              <a:t>EDA helps to find meaningful patterns in data.</a:t>
            </a:r>
          </a:p>
          <a:p>
            <a:pPr algn="l">
              <a:lnSpc>
                <a:spcPts val="2700"/>
              </a:lnSpc>
              <a:spcAft>
                <a:spcPts val="750"/>
              </a:spcAft>
              <a:buFont typeface="Arial" panose="020B0604020202020204" pitchFamily="34" charset="0"/>
              <a:buChar char="•"/>
            </a:pPr>
            <a:r>
              <a:rPr lang="en-GB" b="0" i="0" dirty="0">
                <a:solidFill>
                  <a:srgbClr val="383838"/>
                </a:solidFill>
                <a:effectLst/>
                <a:latin typeface="Inter"/>
              </a:rPr>
              <a:t>EDA provides in-depth insights into the data sets to solve our business problems.</a:t>
            </a:r>
          </a:p>
          <a:p>
            <a:pPr algn="l">
              <a:lnSpc>
                <a:spcPts val="2700"/>
              </a:lnSpc>
              <a:spcAft>
                <a:spcPts val="750"/>
              </a:spcAft>
              <a:buFont typeface="Arial" panose="020B0604020202020204" pitchFamily="34" charset="0"/>
              <a:buChar char="•"/>
            </a:pPr>
            <a:r>
              <a:rPr lang="en-GB" b="0" i="0" dirty="0">
                <a:solidFill>
                  <a:srgbClr val="383838"/>
                </a:solidFill>
                <a:effectLst/>
                <a:latin typeface="Inter"/>
              </a:rPr>
              <a:t>EDA gives a clue to impute missing values in the dataset</a:t>
            </a:r>
          </a:p>
          <a:p>
            <a:endParaRPr lang="en-PK" dirty="0"/>
          </a:p>
        </p:txBody>
      </p:sp>
    </p:spTree>
    <p:extLst>
      <p:ext uri="{BB962C8B-B14F-4D97-AF65-F5344CB8AC3E}">
        <p14:creationId xmlns:p14="http://schemas.microsoft.com/office/powerpoint/2010/main" val="1212934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693420" y="2522220"/>
            <a:ext cx="10820400" cy="861060"/>
          </a:xfrm>
          <a:prstGeom prst="rect">
            <a:avLst/>
          </a:prstGeom>
          <a:noFill/>
          <a:ln/>
        </p:spPr>
        <p:txBody>
          <a:bodyPr wrap="none" lIns="0" tIns="0" rIns="0" bIns="0" rtlCol="0" anchor="t"/>
          <a:lstStyle/>
          <a:p>
            <a:pPr>
              <a:lnSpc>
                <a:spcPts val="6750"/>
              </a:lnSpc>
            </a:pPr>
            <a:r>
              <a:rPr lang="en-US" sz="5400" dirty="0">
                <a:solidFill>
                  <a:srgbClr val="292929"/>
                </a:solidFill>
                <a:latin typeface="思源宋体-思源宋体-ExtraLight" pitchFamily="34" charset="0"/>
                <a:ea typeface="思源宋体-思源宋体-ExtraLight" pitchFamily="34" charset="-122"/>
                <a:cs typeface="思源宋体-思源宋体-ExtraLight" pitchFamily="34" charset="-120"/>
              </a:rPr>
              <a:t>EDA in Data Analysis</a:t>
            </a:r>
            <a:endParaRPr lang="en-US" sz="5400" dirty="0"/>
          </a:p>
        </p:txBody>
      </p:sp>
      <p:sp>
        <p:nvSpPr>
          <p:cNvPr id="5" name="Text 1"/>
          <p:cNvSpPr/>
          <p:nvPr/>
        </p:nvSpPr>
        <p:spPr>
          <a:xfrm>
            <a:off x="693420" y="360426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Exploratory Data Analysis (EDA) is a critical step in data analysis and machine learning that helps to understand data distributions, spot anomalies, and uncover patterns. This presentation will delve into EDA's principles, techniques, and tools.</a:t>
            </a:r>
            <a:endParaRPr lang="en-US" sz="1542"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855720"/>
            <a:ext cx="31927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EDA refers to the analysis of data sets to summarize their key characteristics, often with visual methods.</a:t>
            </a:r>
            <a:endParaRPr lang="en-US" sz="1542" dirty="0"/>
          </a:p>
        </p:txBody>
      </p:sp>
      <p:sp>
        <p:nvSpPr>
          <p:cNvPr id="5" name="Text 1"/>
          <p:cNvSpPr/>
          <p:nvPr/>
        </p:nvSpPr>
        <p:spPr>
          <a:xfrm>
            <a:off x="4503420" y="416814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It ensures that the data used is suitable for analysis, identifying trends and relationships.</a:t>
            </a:r>
            <a:endParaRPr lang="en-US" sz="1542" dirty="0"/>
          </a:p>
        </p:txBody>
      </p:sp>
      <p:sp>
        <p:nvSpPr>
          <p:cNvPr id="6" name="Text 2"/>
          <p:cNvSpPr/>
          <p:nvPr/>
        </p:nvSpPr>
        <p:spPr>
          <a:xfrm>
            <a:off x="899160" y="342900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Definition and Purpose</a:t>
            </a:r>
            <a:endParaRPr lang="en-US" sz="1950" dirty="0"/>
          </a:p>
        </p:txBody>
      </p:sp>
      <p:sp>
        <p:nvSpPr>
          <p:cNvPr id="7" name="Text 3"/>
          <p:cNvSpPr/>
          <p:nvPr/>
        </p:nvSpPr>
        <p:spPr>
          <a:xfrm>
            <a:off x="8107680" y="342900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Key Concepts</a:t>
            </a:r>
            <a:endParaRPr lang="en-US" sz="1950" dirty="0"/>
          </a:p>
        </p:txBody>
      </p:sp>
      <p:sp>
        <p:nvSpPr>
          <p:cNvPr id="8" name="Text 4"/>
          <p:cNvSpPr/>
          <p:nvPr/>
        </p:nvSpPr>
        <p:spPr>
          <a:xfrm>
            <a:off x="693420" y="1851660"/>
            <a:ext cx="10820400" cy="1249680"/>
          </a:xfrm>
          <a:prstGeom prst="rect">
            <a:avLst/>
          </a:prstGeom>
          <a:noFill/>
          <a:ln/>
        </p:spPr>
        <p:txBody>
          <a:bodyPr wrap="squar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Exploratory Data Analysis (EDA)</a:t>
            </a:r>
            <a:endParaRPr lang="en-US" sz="3908" dirty="0"/>
          </a:p>
        </p:txBody>
      </p:sp>
      <p:sp>
        <p:nvSpPr>
          <p:cNvPr id="9" name="Text 5"/>
          <p:cNvSpPr/>
          <p:nvPr/>
        </p:nvSpPr>
        <p:spPr>
          <a:xfrm>
            <a:off x="4503420" y="3429000"/>
            <a:ext cx="319278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in Data Science</a:t>
            </a:r>
            <a:endParaRPr lang="en-US" sz="1950" dirty="0"/>
          </a:p>
        </p:txBody>
      </p:sp>
      <p:sp>
        <p:nvSpPr>
          <p:cNvPr id="10" name="Text 6"/>
          <p:cNvSpPr/>
          <p:nvPr/>
        </p:nvSpPr>
        <p:spPr>
          <a:xfrm>
            <a:off x="8107680" y="38557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Includes central tendencies, variability, and distribution shapes like normal and skewed.</a:t>
            </a:r>
            <a:endParaRPr lang="en-US" sz="1542"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01040" y="2316480"/>
            <a:ext cx="396240" cy="396240"/>
          </a:xfrm>
          <a:prstGeom prst="rect">
            <a:avLst/>
          </a:prstGeom>
        </p:spPr>
      </p:pic>
      <p:pic>
        <p:nvPicPr>
          <p:cNvPr id="5" name="Image 3" descr="preencoded.png"/>
          <p:cNvPicPr>
            <a:picLocks noChangeAspect="1"/>
          </p:cNvPicPr>
          <p:nvPr/>
        </p:nvPicPr>
        <p:blipFill>
          <a:blip r:embed="rId5"/>
          <a:stretch>
            <a:fillRect/>
          </a:stretch>
        </p:blipFill>
        <p:spPr>
          <a:xfrm>
            <a:off x="701040" y="4648200"/>
            <a:ext cx="396240" cy="396240"/>
          </a:xfrm>
          <a:prstGeom prst="rect">
            <a:avLst/>
          </a:prstGeom>
        </p:spPr>
      </p:pic>
      <p:pic>
        <p:nvPicPr>
          <p:cNvPr id="6" name="Image 4" descr="preencoded.png"/>
          <p:cNvPicPr>
            <a:picLocks noChangeAspect="1"/>
          </p:cNvPicPr>
          <p:nvPr/>
        </p:nvPicPr>
        <p:blipFill>
          <a:blip r:embed="rId5"/>
          <a:stretch>
            <a:fillRect/>
          </a:stretch>
        </p:blipFill>
        <p:spPr>
          <a:xfrm>
            <a:off x="6111240" y="3482340"/>
            <a:ext cx="396240" cy="396240"/>
          </a:xfrm>
          <a:prstGeom prst="rect">
            <a:avLst/>
          </a:prstGeom>
        </p:spPr>
      </p:pic>
      <p:pic>
        <p:nvPicPr>
          <p:cNvPr id="7" name="Image 5" descr="preencoded.png"/>
          <p:cNvPicPr>
            <a:picLocks noChangeAspect="1"/>
          </p:cNvPicPr>
          <p:nvPr/>
        </p:nvPicPr>
        <p:blipFill>
          <a:blip r:embed="rId5"/>
          <a:stretch>
            <a:fillRect/>
          </a:stretch>
        </p:blipFill>
        <p:spPr>
          <a:xfrm>
            <a:off x="701040" y="3482340"/>
            <a:ext cx="396240" cy="396240"/>
          </a:xfrm>
          <a:prstGeom prst="rect">
            <a:avLst/>
          </a:prstGeom>
        </p:spPr>
      </p:pic>
      <p:pic>
        <p:nvPicPr>
          <p:cNvPr id="8" name="Image 6" descr="preencoded.png"/>
          <p:cNvPicPr>
            <a:picLocks noChangeAspect="1"/>
          </p:cNvPicPr>
          <p:nvPr/>
        </p:nvPicPr>
        <p:blipFill>
          <a:blip r:embed="rId5"/>
          <a:stretch>
            <a:fillRect/>
          </a:stretch>
        </p:blipFill>
        <p:spPr>
          <a:xfrm>
            <a:off x="6111240" y="2316480"/>
            <a:ext cx="396240" cy="396240"/>
          </a:xfrm>
          <a:prstGeom prst="rect">
            <a:avLst/>
          </a:prstGeom>
        </p:spPr>
      </p:pic>
      <p:sp>
        <p:nvSpPr>
          <p:cNvPr id="9" name="Text 0"/>
          <p:cNvSpPr/>
          <p:nvPr/>
        </p:nvSpPr>
        <p:spPr>
          <a:xfrm>
            <a:off x="830580" y="23850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1"/>
          <p:cNvSpPr/>
          <p:nvPr/>
        </p:nvSpPr>
        <p:spPr>
          <a:xfrm>
            <a:off x="830580" y="47244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5</a:t>
            </a:r>
            <a:endParaRPr lang="en-US" sz="1933" dirty="0"/>
          </a:p>
        </p:txBody>
      </p:sp>
      <p:sp>
        <p:nvSpPr>
          <p:cNvPr id="11" name="Text 2"/>
          <p:cNvSpPr/>
          <p:nvPr/>
        </p:nvSpPr>
        <p:spPr>
          <a:xfrm>
            <a:off x="6240780" y="35509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12" name="Text 3"/>
          <p:cNvSpPr/>
          <p:nvPr/>
        </p:nvSpPr>
        <p:spPr>
          <a:xfrm>
            <a:off x="830580" y="35509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3" name="Text 4"/>
          <p:cNvSpPr/>
          <p:nvPr/>
        </p:nvSpPr>
        <p:spPr>
          <a:xfrm>
            <a:off x="6240780" y="23850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4" name="Text 5"/>
          <p:cNvSpPr/>
          <p:nvPr/>
        </p:nvSpPr>
        <p:spPr>
          <a:xfrm>
            <a:off x="1341120" y="350520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Univariate Analysis</a:t>
            </a:r>
            <a:endParaRPr lang="en-US" sz="1950" dirty="0"/>
          </a:p>
        </p:txBody>
      </p:sp>
      <p:sp>
        <p:nvSpPr>
          <p:cNvPr id="15" name="Text 6"/>
          <p:cNvSpPr/>
          <p:nvPr/>
        </p:nvSpPr>
        <p:spPr>
          <a:xfrm>
            <a:off x="6751320" y="393192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Investigates relationships among multiple variables to identify correlations.</a:t>
            </a:r>
            <a:endParaRPr lang="en-US" sz="1542" dirty="0"/>
          </a:p>
        </p:txBody>
      </p:sp>
      <p:sp>
        <p:nvSpPr>
          <p:cNvPr id="16" name="Text 7"/>
          <p:cNvSpPr/>
          <p:nvPr/>
        </p:nvSpPr>
        <p:spPr>
          <a:xfrm>
            <a:off x="6751320" y="233934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a:t>
            </a:r>
            <a:endParaRPr lang="en-US" sz="1950" dirty="0"/>
          </a:p>
        </p:txBody>
      </p:sp>
      <p:sp>
        <p:nvSpPr>
          <p:cNvPr id="17" name="Text 8"/>
          <p:cNvSpPr/>
          <p:nvPr/>
        </p:nvSpPr>
        <p:spPr>
          <a:xfrm>
            <a:off x="1341120" y="509778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Identifies anomalies in data using techniques like IQR or Z-score.</a:t>
            </a:r>
            <a:endParaRPr lang="en-US" sz="1542" dirty="0"/>
          </a:p>
        </p:txBody>
      </p:sp>
      <p:sp>
        <p:nvSpPr>
          <p:cNvPr id="18" name="Text 9"/>
          <p:cNvSpPr/>
          <p:nvPr/>
        </p:nvSpPr>
        <p:spPr>
          <a:xfrm>
            <a:off x="1341120" y="467106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Outlier Detection</a:t>
            </a:r>
            <a:endParaRPr lang="en-US" sz="1950" dirty="0"/>
          </a:p>
        </p:txBody>
      </p:sp>
      <p:sp>
        <p:nvSpPr>
          <p:cNvPr id="19" name="Text 10"/>
          <p:cNvSpPr/>
          <p:nvPr/>
        </p:nvSpPr>
        <p:spPr>
          <a:xfrm>
            <a:off x="1341120" y="276606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Provide summary through mean, median, mode, and range.</a:t>
            </a:r>
            <a:endParaRPr lang="en-US" sz="1542" dirty="0"/>
          </a:p>
        </p:txBody>
      </p:sp>
      <p:sp>
        <p:nvSpPr>
          <p:cNvPr id="20" name="Text 11"/>
          <p:cNvSpPr/>
          <p:nvPr/>
        </p:nvSpPr>
        <p:spPr>
          <a:xfrm>
            <a:off x="693420" y="1264920"/>
            <a:ext cx="10820400" cy="624840"/>
          </a:xfrm>
          <a:prstGeom prst="rect">
            <a:avLst/>
          </a:prstGeom>
          <a:noFill/>
          <a:ln/>
        </p:spPr>
        <p:txBody>
          <a:bodyPr wrap="none" lIns="0" tIns="0" rIns="0" bIns="0" rtlCol="0" anchor="t"/>
          <a:lstStyle/>
          <a:p>
            <a:pPr>
              <a:lnSpc>
                <a:spcPts val="4883"/>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Exploring EDA Techniques</a:t>
            </a:r>
            <a:endParaRPr lang="en-US" sz="3908" dirty="0"/>
          </a:p>
        </p:txBody>
      </p:sp>
      <p:sp>
        <p:nvSpPr>
          <p:cNvPr id="21" name="Text 12"/>
          <p:cNvSpPr/>
          <p:nvPr/>
        </p:nvSpPr>
        <p:spPr>
          <a:xfrm>
            <a:off x="1341120" y="233934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Descriptive Statistics</a:t>
            </a:r>
            <a:endParaRPr lang="en-US" sz="1950" dirty="0"/>
          </a:p>
        </p:txBody>
      </p:sp>
      <p:sp>
        <p:nvSpPr>
          <p:cNvPr id="22" name="Text 13"/>
          <p:cNvSpPr/>
          <p:nvPr/>
        </p:nvSpPr>
        <p:spPr>
          <a:xfrm>
            <a:off x="1341120" y="393192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Analyzes a single variable to understand its distribution and characteristics.</a:t>
            </a:r>
            <a:endParaRPr lang="en-US" sz="1542" dirty="0"/>
          </a:p>
        </p:txBody>
      </p:sp>
      <p:sp>
        <p:nvSpPr>
          <p:cNvPr id="23" name="Text 14"/>
          <p:cNvSpPr/>
          <p:nvPr/>
        </p:nvSpPr>
        <p:spPr>
          <a:xfrm>
            <a:off x="6751320" y="350520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Multivariate Analysis</a:t>
            </a:r>
            <a:endParaRPr lang="en-US" sz="1950" dirty="0"/>
          </a:p>
        </p:txBody>
      </p:sp>
      <p:sp>
        <p:nvSpPr>
          <p:cNvPr id="24" name="Text 15"/>
          <p:cNvSpPr/>
          <p:nvPr/>
        </p:nvSpPr>
        <p:spPr>
          <a:xfrm>
            <a:off x="6751320" y="276606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Techniques like histograms, box plots, and scatter plots make data interpretation intuitive.</a:t>
            </a:r>
            <a:endParaRPr lang="en-US" sz="1542"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99960"/>
          </a:xfrm>
          <a:prstGeom prst="rect">
            <a:avLst/>
          </a:prstGeom>
        </p:spPr>
      </p:pic>
      <p:pic>
        <p:nvPicPr>
          <p:cNvPr id="3" name="Image 1" descr="preencoded.png"/>
          <p:cNvPicPr>
            <a:picLocks noChangeAspect="1"/>
          </p:cNvPicPr>
          <p:nvPr/>
        </p:nvPicPr>
        <p:blipFill>
          <a:blip r:embed="rId4"/>
          <a:stretch>
            <a:fillRect/>
          </a:stretch>
        </p:blipFill>
        <p:spPr>
          <a:xfrm>
            <a:off x="4206240" y="217932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17932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179320"/>
            <a:ext cx="3787140" cy="3787140"/>
          </a:xfrm>
          <a:prstGeom prst="rect">
            <a:avLst/>
          </a:prstGeom>
        </p:spPr>
      </p:pic>
      <p:pic>
        <p:nvPicPr>
          <p:cNvPr id="6" name="Image 4" descr="preencoded.png"/>
          <p:cNvPicPr>
            <a:picLocks noChangeAspect="1"/>
          </p:cNvPicPr>
          <p:nvPr/>
        </p:nvPicPr>
        <p:blipFill>
          <a:blip r:embed="rId7"/>
          <a:stretch>
            <a:fillRect/>
          </a:stretch>
        </p:blipFill>
        <p:spPr>
          <a:xfrm>
            <a:off x="4206240" y="2179320"/>
            <a:ext cx="3787140" cy="3787140"/>
          </a:xfrm>
          <a:prstGeom prst="rect">
            <a:avLst/>
          </a:prstGeom>
        </p:spPr>
      </p:pic>
      <p:pic>
        <p:nvPicPr>
          <p:cNvPr id="7" name="Image 5" descr="preencoded.png"/>
          <p:cNvPicPr>
            <a:picLocks noChangeAspect="1"/>
          </p:cNvPicPr>
          <p:nvPr/>
        </p:nvPicPr>
        <p:blipFill>
          <a:blip r:embed="rId8"/>
          <a:stretch>
            <a:fillRect/>
          </a:stretch>
        </p:blipFill>
        <p:spPr>
          <a:xfrm>
            <a:off x="4206240" y="2179320"/>
            <a:ext cx="3787140" cy="3787140"/>
          </a:xfrm>
          <a:prstGeom prst="rect">
            <a:avLst/>
          </a:prstGeom>
        </p:spPr>
      </p:pic>
      <p:sp>
        <p:nvSpPr>
          <p:cNvPr id="8" name="Text 0"/>
          <p:cNvSpPr/>
          <p:nvPr/>
        </p:nvSpPr>
        <p:spPr>
          <a:xfrm>
            <a:off x="633222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9" name="Text 1"/>
          <p:cNvSpPr/>
          <p:nvPr/>
        </p:nvSpPr>
        <p:spPr>
          <a:xfrm>
            <a:off x="7010400" y="39166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0" name="Text 2"/>
          <p:cNvSpPr/>
          <p:nvPr/>
        </p:nvSpPr>
        <p:spPr>
          <a:xfrm>
            <a:off x="5242560" y="33451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1" name="Text 3"/>
          <p:cNvSpPr/>
          <p:nvPr/>
        </p:nvSpPr>
        <p:spPr>
          <a:xfrm>
            <a:off x="5242560" y="44958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5</a:t>
            </a:r>
            <a:endParaRPr lang="en-US" sz="1933" dirty="0"/>
          </a:p>
        </p:txBody>
      </p:sp>
      <p:sp>
        <p:nvSpPr>
          <p:cNvPr id="12" name="Text 4"/>
          <p:cNvSpPr/>
          <p:nvPr/>
        </p:nvSpPr>
        <p:spPr>
          <a:xfrm>
            <a:off x="6332220" y="29946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3" name="Text 5"/>
          <p:cNvSpPr/>
          <p:nvPr/>
        </p:nvSpPr>
        <p:spPr>
          <a:xfrm>
            <a:off x="792480" y="2743200"/>
            <a:ext cx="332232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Essential for data manipulation and exploratory analysis using Pandas and NumPy.</a:t>
            </a:r>
            <a:endParaRPr lang="en-US" sz="1542" dirty="0"/>
          </a:p>
        </p:txBody>
      </p:sp>
      <p:sp>
        <p:nvSpPr>
          <p:cNvPr id="14" name="Text 6"/>
          <p:cNvSpPr/>
          <p:nvPr/>
        </p:nvSpPr>
        <p:spPr>
          <a:xfrm>
            <a:off x="8092440" y="1607820"/>
            <a:ext cx="332232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 Libraries</a:t>
            </a:r>
            <a:endParaRPr lang="en-US" sz="1950" dirty="0"/>
          </a:p>
        </p:txBody>
      </p:sp>
      <p:sp>
        <p:nvSpPr>
          <p:cNvPr id="15" name="Text 7"/>
          <p:cNvSpPr/>
          <p:nvPr/>
        </p:nvSpPr>
        <p:spPr>
          <a:xfrm>
            <a:off x="8481060" y="4236720"/>
            <a:ext cx="29260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Utilizes packages like ggplot2 for comprehensive EDA workflows.</a:t>
            </a:r>
            <a:endParaRPr lang="en-US" sz="1542" dirty="0"/>
          </a:p>
        </p:txBody>
      </p:sp>
      <p:sp>
        <p:nvSpPr>
          <p:cNvPr id="16" name="Text 8"/>
          <p:cNvSpPr/>
          <p:nvPr/>
        </p:nvSpPr>
        <p:spPr>
          <a:xfrm>
            <a:off x="792480" y="220980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Python Libraries</a:t>
            </a:r>
            <a:endParaRPr lang="en-US" sz="1950" dirty="0"/>
          </a:p>
        </p:txBody>
      </p:sp>
      <p:sp>
        <p:nvSpPr>
          <p:cNvPr id="17" name="Text 9"/>
          <p:cNvSpPr/>
          <p:nvPr/>
        </p:nvSpPr>
        <p:spPr>
          <a:xfrm>
            <a:off x="792480" y="504444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Tableau and Power BI</a:t>
            </a:r>
            <a:endParaRPr lang="en-US" sz="1950" dirty="0"/>
          </a:p>
        </p:txBody>
      </p:sp>
      <p:sp>
        <p:nvSpPr>
          <p:cNvPr id="18" name="Text 10"/>
          <p:cNvSpPr/>
          <p:nvPr/>
        </p:nvSpPr>
        <p:spPr>
          <a:xfrm>
            <a:off x="8092440" y="548640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Jupyter Notebooks</a:t>
            </a:r>
            <a:endParaRPr lang="en-US" sz="1950" dirty="0"/>
          </a:p>
        </p:txBody>
      </p:sp>
      <p:sp>
        <p:nvSpPr>
          <p:cNvPr id="19" name="Text 11"/>
          <p:cNvSpPr/>
          <p:nvPr/>
        </p:nvSpPr>
        <p:spPr>
          <a:xfrm>
            <a:off x="8481060" y="3703320"/>
            <a:ext cx="29260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 Programming</a:t>
            </a:r>
            <a:endParaRPr lang="en-US" sz="1950" dirty="0"/>
          </a:p>
        </p:txBody>
      </p:sp>
      <p:sp>
        <p:nvSpPr>
          <p:cNvPr id="20" name="Text 12"/>
          <p:cNvSpPr/>
          <p:nvPr/>
        </p:nvSpPr>
        <p:spPr>
          <a:xfrm>
            <a:off x="792480" y="5577840"/>
            <a:ext cx="332232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User-friendly tools for visualization and EDA without extensive coding.</a:t>
            </a:r>
            <a:endParaRPr lang="en-US" sz="1542" dirty="0"/>
          </a:p>
        </p:txBody>
      </p:sp>
      <p:sp>
        <p:nvSpPr>
          <p:cNvPr id="21" name="Text 13"/>
          <p:cNvSpPr/>
          <p:nvPr/>
        </p:nvSpPr>
        <p:spPr>
          <a:xfrm>
            <a:off x="8092440" y="601980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Ideal for interactive EDA combining code, text, and visualizations.</a:t>
            </a:r>
            <a:endParaRPr lang="en-US" sz="1542" dirty="0"/>
          </a:p>
        </p:txBody>
      </p:sp>
      <p:sp>
        <p:nvSpPr>
          <p:cNvPr id="22" name="Text 14"/>
          <p:cNvSpPr/>
          <p:nvPr/>
        </p:nvSpPr>
        <p:spPr>
          <a:xfrm>
            <a:off x="8092440" y="245364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and Seaborn offer flexible plotting options and enhanced aesthetics.</a:t>
            </a:r>
            <a:endParaRPr lang="en-US" sz="1542" dirty="0"/>
          </a:p>
        </p:txBody>
      </p:sp>
      <p:sp>
        <p:nvSpPr>
          <p:cNvPr id="23" name="Text 15"/>
          <p:cNvSpPr/>
          <p:nvPr/>
        </p:nvSpPr>
        <p:spPr>
          <a:xfrm>
            <a:off x="693420" y="5410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Tools for Exploratory Data Analysis</a:t>
            </a:r>
            <a:endParaRPr lang="en-US" sz="3908"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01040" y="4693920"/>
            <a:ext cx="5288280" cy="1173480"/>
          </a:xfrm>
          <a:prstGeom prst="rect">
            <a:avLst/>
          </a:prstGeom>
        </p:spPr>
      </p:pic>
      <p:pic>
        <p:nvPicPr>
          <p:cNvPr id="5" name="Image 3" descr="preencoded.png"/>
          <p:cNvPicPr>
            <a:picLocks noChangeAspect="1"/>
          </p:cNvPicPr>
          <p:nvPr/>
        </p:nvPicPr>
        <p:blipFill>
          <a:blip r:embed="rId5"/>
          <a:stretch>
            <a:fillRect/>
          </a:stretch>
        </p:blipFill>
        <p:spPr>
          <a:xfrm>
            <a:off x="6210300" y="4693920"/>
            <a:ext cx="5288280" cy="1173480"/>
          </a:xfrm>
          <a:prstGeom prst="rect">
            <a:avLst/>
          </a:prstGeom>
        </p:spPr>
      </p:pic>
      <p:pic>
        <p:nvPicPr>
          <p:cNvPr id="6" name="Image 4" descr="preencoded.png"/>
          <p:cNvPicPr>
            <a:picLocks noChangeAspect="1"/>
          </p:cNvPicPr>
          <p:nvPr/>
        </p:nvPicPr>
        <p:blipFill>
          <a:blip r:embed="rId6"/>
          <a:stretch>
            <a:fillRect/>
          </a:stretch>
        </p:blipFill>
        <p:spPr>
          <a:xfrm>
            <a:off x="8046720" y="2811780"/>
            <a:ext cx="3451860" cy="1661160"/>
          </a:xfrm>
          <a:prstGeom prst="rect">
            <a:avLst/>
          </a:prstGeom>
        </p:spPr>
      </p:pic>
      <p:pic>
        <p:nvPicPr>
          <p:cNvPr id="7" name="Image 5" descr="preencoded.png"/>
          <p:cNvPicPr>
            <a:picLocks noChangeAspect="1"/>
          </p:cNvPicPr>
          <p:nvPr/>
        </p:nvPicPr>
        <p:blipFill>
          <a:blip r:embed="rId6"/>
          <a:stretch>
            <a:fillRect/>
          </a:stretch>
        </p:blipFill>
        <p:spPr>
          <a:xfrm>
            <a:off x="701040" y="2811780"/>
            <a:ext cx="3451860" cy="1661160"/>
          </a:xfrm>
          <a:prstGeom prst="rect">
            <a:avLst/>
          </a:prstGeom>
        </p:spPr>
      </p:pic>
      <p:pic>
        <p:nvPicPr>
          <p:cNvPr id="8" name="Image 6" descr="preencoded.png"/>
          <p:cNvPicPr>
            <a:picLocks noChangeAspect="1"/>
          </p:cNvPicPr>
          <p:nvPr/>
        </p:nvPicPr>
        <p:blipFill>
          <a:blip r:embed="rId6"/>
          <a:stretch>
            <a:fillRect/>
          </a:stretch>
        </p:blipFill>
        <p:spPr>
          <a:xfrm>
            <a:off x="4373880" y="2811780"/>
            <a:ext cx="3451860" cy="1661160"/>
          </a:xfrm>
          <a:prstGeom prst="rect">
            <a:avLst/>
          </a:prstGeom>
        </p:spPr>
      </p:pic>
      <p:sp>
        <p:nvSpPr>
          <p:cNvPr id="9" name="Text 0"/>
          <p:cNvSpPr/>
          <p:nvPr/>
        </p:nvSpPr>
        <p:spPr>
          <a:xfrm>
            <a:off x="6431280" y="5242560"/>
            <a:ext cx="484632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Striking a balance between thoroughness and efficiency in EDA is essential.</a:t>
            </a:r>
            <a:endParaRPr lang="en-US" sz="1542" dirty="0"/>
          </a:p>
        </p:txBody>
      </p:sp>
      <p:sp>
        <p:nvSpPr>
          <p:cNvPr id="10" name="Text 1"/>
          <p:cNvSpPr/>
          <p:nvPr/>
        </p:nvSpPr>
        <p:spPr>
          <a:xfrm>
            <a:off x="6431280" y="481584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Balance Between Depth and Speed</a:t>
            </a:r>
            <a:endParaRPr lang="en-US" sz="1950" dirty="0"/>
          </a:p>
        </p:txBody>
      </p:sp>
      <p:sp>
        <p:nvSpPr>
          <p:cNvPr id="11" name="Text 2"/>
          <p:cNvSpPr/>
          <p:nvPr/>
        </p:nvSpPr>
        <p:spPr>
          <a:xfrm>
            <a:off x="693420" y="9982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Best Practices in EDA</a:t>
            </a:r>
            <a:endParaRPr lang="en-US" sz="3908" dirty="0"/>
          </a:p>
        </p:txBody>
      </p:sp>
      <p:sp>
        <p:nvSpPr>
          <p:cNvPr id="12" name="Text 3"/>
          <p:cNvSpPr/>
          <p:nvPr/>
        </p:nvSpPr>
        <p:spPr>
          <a:xfrm>
            <a:off x="922020" y="293370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Iterative Approach</a:t>
            </a:r>
            <a:endParaRPr lang="en-US" sz="1950" dirty="0"/>
          </a:p>
        </p:txBody>
      </p:sp>
      <p:sp>
        <p:nvSpPr>
          <p:cNvPr id="13" name="Text 4"/>
          <p:cNvSpPr/>
          <p:nvPr/>
        </p:nvSpPr>
        <p:spPr>
          <a:xfrm>
            <a:off x="922020" y="481584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Consider Domain Knowledge</a:t>
            </a:r>
            <a:endParaRPr lang="en-US" sz="1950" dirty="0"/>
          </a:p>
        </p:txBody>
      </p:sp>
      <p:sp>
        <p:nvSpPr>
          <p:cNvPr id="14" name="Text 5"/>
          <p:cNvSpPr/>
          <p:nvPr/>
        </p:nvSpPr>
        <p:spPr>
          <a:xfrm>
            <a:off x="922020" y="5242560"/>
            <a:ext cx="484632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Incorporating domain knowledge enhances the EDA process, guiding relevant inquiries.</a:t>
            </a:r>
            <a:endParaRPr lang="en-US" sz="1542" dirty="0"/>
          </a:p>
        </p:txBody>
      </p:sp>
      <p:sp>
        <p:nvSpPr>
          <p:cNvPr id="15" name="Text 6"/>
          <p:cNvSpPr/>
          <p:nvPr/>
        </p:nvSpPr>
        <p:spPr>
          <a:xfrm>
            <a:off x="922020" y="3360420"/>
            <a:ext cx="300990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EDA process should be iterative, allowing findings to inform subsequent analyses.</a:t>
            </a:r>
            <a:endParaRPr lang="en-US" sz="1542" dirty="0"/>
          </a:p>
        </p:txBody>
      </p:sp>
      <p:sp>
        <p:nvSpPr>
          <p:cNvPr id="16" name="Text 7"/>
          <p:cNvSpPr/>
          <p:nvPr/>
        </p:nvSpPr>
        <p:spPr>
          <a:xfrm>
            <a:off x="4594860" y="293370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Document Findings</a:t>
            </a:r>
            <a:endParaRPr lang="en-US" sz="1950" dirty="0"/>
          </a:p>
        </p:txBody>
      </p:sp>
      <p:sp>
        <p:nvSpPr>
          <p:cNvPr id="17" name="Text 8"/>
          <p:cNvSpPr/>
          <p:nvPr/>
        </p:nvSpPr>
        <p:spPr>
          <a:xfrm>
            <a:off x="4594860" y="336042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Keeping a record of observations is crucial for future reference and insights sharing.</a:t>
            </a:r>
            <a:endParaRPr lang="en-US" sz="1542" dirty="0"/>
          </a:p>
        </p:txBody>
      </p:sp>
      <p:sp>
        <p:nvSpPr>
          <p:cNvPr id="18" name="Text 9"/>
          <p:cNvSpPr/>
          <p:nvPr/>
        </p:nvSpPr>
        <p:spPr>
          <a:xfrm>
            <a:off x="8267700" y="293370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Feature Engineering</a:t>
            </a:r>
            <a:endParaRPr lang="en-US" sz="1950" dirty="0"/>
          </a:p>
        </p:txBody>
      </p:sp>
      <p:sp>
        <p:nvSpPr>
          <p:cNvPr id="19" name="Text 10"/>
          <p:cNvSpPr/>
          <p:nvPr/>
        </p:nvSpPr>
        <p:spPr>
          <a:xfrm>
            <a:off x="693420" y="184404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Effective Exploratory Data Analysis (EDA) is essential for deriving actionable insights and guiding decision-making. By following best practices, teams can optimize their EDA process and enhance data understanding for improved outcomes.</a:t>
            </a:r>
            <a:endParaRPr lang="en-US" sz="1542" dirty="0"/>
          </a:p>
        </p:txBody>
      </p:sp>
      <p:sp>
        <p:nvSpPr>
          <p:cNvPr id="20" name="Text 11"/>
          <p:cNvSpPr/>
          <p:nvPr/>
        </p:nvSpPr>
        <p:spPr>
          <a:xfrm>
            <a:off x="8267700" y="336042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EDA insights inform feature engineering, deriving new variables to enhance model performance.</a:t>
            </a:r>
            <a:endParaRPr lang="en-US" sz="1542"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336280"/>
          </a:xfrm>
          <a:prstGeom prst="rect">
            <a:avLst/>
          </a:prstGeom>
        </p:spPr>
      </p:pic>
      <p:pic>
        <p:nvPicPr>
          <p:cNvPr id="3" name="Image 1" descr="preencoded.png"/>
          <p:cNvPicPr>
            <a:picLocks noChangeAspect="1"/>
          </p:cNvPicPr>
          <p:nvPr/>
        </p:nvPicPr>
        <p:blipFill>
          <a:blip r:embed="rId4"/>
          <a:stretch>
            <a:fillRect/>
          </a:stretch>
        </p:blipFill>
        <p:spPr>
          <a:xfrm>
            <a:off x="4206240" y="269748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69748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697480"/>
            <a:ext cx="3787140" cy="3787140"/>
          </a:xfrm>
          <a:prstGeom prst="rect">
            <a:avLst/>
          </a:prstGeom>
        </p:spPr>
      </p:pic>
      <p:pic>
        <p:nvPicPr>
          <p:cNvPr id="6" name="Image 4" descr="preencoded.png"/>
          <p:cNvPicPr>
            <a:picLocks noChangeAspect="1"/>
          </p:cNvPicPr>
          <p:nvPr/>
        </p:nvPicPr>
        <p:blipFill>
          <a:blip r:embed="rId7"/>
          <a:stretch>
            <a:fillRect/>
          </a:stretch>
        </p:blipFill>
        <p:spPr>
          <a:xfrm>
            <a:off x="4206240" y="2697480"/>
            <a:ext cx="3787140" cy="3787140"/>
          </a:xfrm>
          <a:prstGeom prst="rect">
            <a:avLst/>
          </a:prstGeom>
        </p:spPr>
      </p:pic>
      <p:pic>
        <p:nvPicPr>
          <p:cNvPr id="7" name="Image 5" descr="preencoded.png"/>
          <p:cNvPicPr>
            <a:picLocks noChangeAspect="1"/>
          </p:cNvPicPr>
          <p:nvPr/>
        </p:nvPicPr>
        <p:blipFill>
          <a:blip r:embed="rId8"/>
          <a:stretch>
            <a:fillRect/>
          </a:stretch>
        </p:blipFill>
        <p:spPr>
          <a:xfrm>
            <a:off x="4206240" y="2697480"/>
            <a:ext cx="3787140" cy="3787140"/>
          </a:xfrm>
          <a:prstGeom prst="rect">
            <a:avLst/>
          </a:prstGeom>
        </p:spPr>
      </p:pic>
      <p:sp>
        <p:nvSpPr>
          <p:cNvPr id="8" name="Text 0"/>
          <p:cNvSpPr/>
          <p:nvPr/>
        </p:nvSpPr>
        <p:spPr>
          <a:xfrm>
            <a:off x="4960620" y="52120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5</a:t>
            </a:r>
            <a:endParaRPr lang="en-US" sz="1933" dirty="0"/>
          </a:p>
        </p:txBody>
      </p:sp>
      <p:sp>
        <p:nvSpPr>
          <p:cNvPr id="9" name="Text 1"/>
          <p:cNvSpPr/>
          <p:nvPr/>
        </p:nvSpPr>
        <p:spPr>
          <a:xfrm>
            <a:off x="6438900" y="56997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10" name="Text 2"/>
          <p:cNvSpPr/>
          <p:nvPr/>
        </p:nvSpPr>
        <p:spPr>
          <a:xfrm>
            <a:off x="4960620" y="36576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1" name="Text 3"/>
          <p:cNvSpPr/>
          <p:nvPr/>
        </p:nvSpPr>
        <p:spPr>
          <a:xfrm>
            <a:off x="6438900" y="31775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2" name="Text 4"/>
          <p:cNvSpPr/>
          <p:nvPr/>
        </p:nvSpPr>
        <p:spPr>
          <a:xfrm>
            <a:off x="7353300" y="44348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3" name="Text 5"/>
          <p:cNvSpPr/>
          <p:nvPr/>
        </p:nvSpPr>
        <p:spPr>
          <a:xfrm>
            <a:off x="8481060" y="4472940"/>
            <a:ext cx="29260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Traditional EDA methods face challenges with the volume and variety of big data, requiring scalable tools.</a:t>
            </a:r>
            <a:endParaRPr lang="en-US" sz="1542" dirty="0"/>
          </a:p>
        </p:txBody>
      </p:sp>
      <p:sp>
        <p:nvSpPr>
          <p:cNvPr id="14" name="Text 6"/>
          <p:cNvSpPr/>
          <p:nvPr/>
        </p:nvSpPr>
        <p:spPr>
          <a:xfrm>
            <a:off x="792480" y="6073140"/>
            <a:ext cx="332232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Exploratory data analysis can be time-consuming, balancing thoroughness with project deadlines is a key challenge.</a:t>
            </a:r>
            <a:endParaRPr lang="en-US" sz="1542" dirty="0"/>
          </a:p>
        </p:txBody>
      </p:sp>
      <p:sp>
        <p:nvSpPr>
          <p:cNvPr id="15" name="Text 7"/>
          <p:cNvSpPr/>
          <p:nvPr/>
        </p:nvSpPr>
        <p:spPr>
          <a:xfrm>
            <a:off x="693420" y="54102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Challenges in EDA</a:t>
            </a:r>
            <a:endParaRPr lang="en-US" sz="3883" dirty="0"/>
          </a:p>
        </p:txBody>
      </p:sp>
      <p:sp>
        <p:nvSpPr>
          <p:cNvPr id="16" name="Text 8"/>
          <p:cNvSpPr/>
          <p:nvPr/>
        </p:nvSpPr>
        <p:spPr>
          <a:xfrm>
            <a:off x="8092440" y="213360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Large and complex datasets, especially with categorical variables, necessitate specialized analysis techniques.</a:t>
            </a:r>
            <a:endParaRPr lang="en-US" sz="1542" dirty="0"/>
          </a:p>
        </p:txBody>
      </p:sp>
      <p:sp>
        <p:nvSpPr>
          <p:cNvPr id="17" name="Text 9"/>
          <p:cNvSpPr/>
          <p:nvPr/>
        </p:nvSpPr>
        <p:spPr>
          <a:xfrm>
            <a:off x="792480" y="2720340"/>
            <a:ext cx="332232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Poor data quality can severely impede EDA efforts, requiring additional time and resources to clean the data effectively.</a:t>
            </a:r>
            <a:endParaRPr lang="en-US" sz="1542" dirty="0"/>
          </a:p>
        </p:txBody>
      </p:sp>
      <p:sp>
        <p:nvSpPr>
          <p:cNvPr id="18" name="Text 10"/>
          <p:cNvSpPr/>
          <p:nvPr/>
        </p:nvSpPr>
        <p:spPr>
          <a:xfrm>
            <a:off x="792480" y="2186940"/>
            <a:ext cx="3322320" cy="312420"/>
          </a:xfrm>
          <a:prstGeom prst="rect">
            <a:avLst/>
          </a:prstGeom>
          <a:noFill/>
          <a:ln/>
        </p:spPr>
        <p:txBody>
          <a:bodyPr wrap="non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Quality Issues</a:t>
            </a:r>
            <a:endParaRPr lang="en-US" sz="1950" dirty="0"/>
          </a:p>
        </p:txBody>
      </p:sp>
      <p:sp>
        <p:nvSpPr>
          <p:cNvPr id="19" name="Text 11"/>
          <p:cNvSpPr/>
          <p:nvPr/>
        </p:nvSpPr>
        <p:spPr>
          <a:xfrm>
            <a:off x="8092440" y="5974080"/>
            <a:ext cx="3322320" cy="624840"/>
          </a:xfrm>
          <a:prstGeom prst="rect">
            <a:avLst/>
          </a:prstGeom>
          <a:noFill/>
          <a:ln/>
        </p:spPr>
        <p:txBody>
          <a:bodyPr wrap="squar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Subjectivity in Interpretation</a:t>
            </a:r>
            <a:endParaRPr lang="en-US" sz="1950" dirty="0"/>
          </a:p>
        </p:txBody>
      </p:sp>
      <p:sp>
        <p:nvSpPr>
          <p:cNvPr id="20" name="Text 12"/>
          <p:cNvSpPr/>
          <p:nvPr/>
        </p:nvSpPr>
        <p:spPr>
          <a:xfrm>
            <a:off x="8092440" y="160020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Complexity of Data Types</a:t>
            </a:r>
            <a:endParaRPr lang="en-US" sz="1950" dirty="0"/>
          </a:p>
        </p:txBody>
      </p:sp>
      <p:sp>
        <p:nvSpPr>
          <p:cNvPr id="21" name="Text 13"/>
          <p:cNvSpPr/>
          <p:nvPr/>
        </p:nvSpPr>
        <p:spPr>
          <a:xfrm>
            <a:off x="8481060" y="3634740"/>
            <a:ext cx="2926080" cy="624840"/>
          </a:xfrm>
          <a:prstGeom prst="rect">
            <a:avLst/>
          </a:prstGeom>
          <a:noFill/>
          <a:ln/>
        </p:spPr>
        <p:txBody>
          <a:bodyPr wrap="squar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Scaling EDA for Big Data</a:t>
            </a:r>
            <a:endParaRPr lang="en-US" sz="1950" dirty="0"/>
          </a:p>
        </p:txBody>
      </p:sp>
      <p:sp>
        <p:nvSpPr>
          <p:cNvPr id="22" name="Text 14"/>
          <p:cNvSpPr/>
          <p:nvPr/>
        </p:nvSpPr>
        <p:spPr>
          <a:xfrm>
            <a:off x="792480" y="5547360"/>
            <a:ext cx="3322320" cy="312420"/>
          </a:xfrm>
          <a:prstGeom prst="rect">
            <a:avLst/>
          </a:prstGeom>
          <a:noFill/>
          <a:ln/>
        </p:spPr>
        <p:txBody>
          <a:bodyPr wrap="non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Time Consumption</a:t>
            </a:r>
            <a:endParaRPr lang="en-US" sz="1950" dirty="0"/>
          </a:p>
        </p:txBody>
      </p:sp>
      <p:sp>
        <p:nvSpPr>
          <p:cNvPr id="23" name="Text 15"/>
          <p:cNvSpPr/>
          <p:nvPr/>
        </p:nvSpPr>
        <p:spPr>
          <a:xfrm>
            <a:off x="8092440" y="681228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Interpretation biases can skew conclusions, making collaboration essential for validation.</a:t>
            </a:r>
            <a:endParaRPr lang="en-US" sz="154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1642" y="2981705"/>
            <a:ext cx="1369999" cy="397002"/>
          </a:xfrm>
          <a:prstGeom prst="rect">
            <a:avLst/>
          </a:prstGeom>
        </p:spPr>
      </p:pic>
      <p:graphicFrame>
        <p:nvGraphicFramePr>
          <p:cNvPr id="3" name="object 3"/>
          <p:cNvGraphicFramePr>
            <a:graphicFrameLocks noGrp="1"/>
          </p:cNvGraphicFramePr>
          <p:nvPr>
            <p:extLst>
              <p:ext uri="{D42A27DB-BD31-4B8C-83A1-F6EECF244321}">
                <p14:modId xmlns:p14="http://schemas.microsoft.com/office/powerpoint/2010/main" val="2743397789"/>
              </p:ext>
            </p:extLst>
          </p:nvPr>
        </p:nvGraphicFramePr>
        <p:xfrm>
          <a:off x="4222143" y="252095"/>
          <a:ext cx="6826857" cy="5707808"/>
        </p:xfrm>
        <a:graphic>
          <a:graphicData uri="http://schemas.openxmlformats.org/drawingml/2006/table">
            <a:tbl>
              <a:tblPr firstRow="1" bandRow="1">
                <a:tableStyleId>{2D5ABB26-0587-4C30-8999-92F81FD0307C}</a:tableStyleId>
              </a:tblPr>
              <a:tblGrid>
                <a:gridCol w="5470223">
                  <a:extLst>
                    <a:ext uri="{9D8B030D-6E8A-4147-A177-3AD203B41FA5}">
                      <a16:colId xmlns:a16="http://schemas.microsoft.com/office/drawing/2014/main" val="20000"/>
                    </a:ext>
                  </a:extLst>
                </a:gridCol>
                <a:gridCol w="1356634">
                  <a:extLst>
                    <a:ext uri="{9D8B030D-6E8A-4147-A177-3AD203B41FA5}">
                      <a16:colId xmlns:a16="http://schemas.microsoft.com/office/drawing/2014/main" val="20001"/>
                    </a:ext>
                  </a:extLst>
                </a:gridCol>
              </a:tblGrid>
              <a:tr h="227432">
                <a:tc>
                  <a:txBody>
                    <a:bodyPr/>
                    <a:lstStyle/>
                    <a:p>
                      <a:pPr marL="54610">
                        <a:lnSpc>
                          <a:spcPct val="100000"/>
                        </a:lnSpc>
                        <a:spcBef>
                          <a:spcPts val="325"/>
                        </a:spcBef>
                      </a:pPr>
                      <a:r>
                        <a:rPr sz="1050" spc="-10" dirty="0">
                          <a:solidFill>
                            <a:srgbClr val="FFFFFF"/>
                          </a:solidFill>
                          <a:latin typeface="Arial" panose="020B0604020202020204" pitchFamily="34" charset="0"/>
                          <a:cs typeface="Arial" panose="020B0604020202020204" pitchFamily="34" charset="0"/>
                        </a:rPr>
                        <a:t>Topic</a:t>
                      </a:r>
                      <a:endParaRPr sz="1050" dirty="0">
                        <a:latin typeface="Arial" panose="020B0604020202020204" pitchFamily="34" charset="0"/>
                        <a:cs typeface="Arial" panose="020B0604020202020204" pitchFamily="34" charset="0"/>
                      </a:endParaRPr>
                    </a:p>
                  </a:txBody>
                  <a:tcPr marL="0" marR="0" marT="41275" marB="0">
                    <a:lnL w="9525">
                      <a:solidFill>
                        <a:srgbClr val="0078D3"/>
                      </a:solidFill>
                      <a:prstDash val="solid"/>
                    </a:lnL>
                    <a:solidFill>
                      <a:srgbClr val="0078D3"/>
                    </a:solidFill>
                  </a:tcPr>
                </a:tc>
                <a:tc>
                  <a:txBody>
                    <a:bodyPr/>
                    <a:lstStyle/>
                    <a:p>
                      <a:pPr marL="55244">
                        <a:lnSpc>
                          <a:spcPct val="100000"/>
                        </a:lnSpc>
                        <a:spcBef>
                          <a:spcPts val="325"/>
                        </a:spcBef>
                      </a:pPr>
                      <a:endParaRPr lang="en-US" sz="1050" dirty="0">
                        <a:latin typeface="Arial" panose="020B0604020202020204" pitchFamily="34" charset="0"/>
                        <a:cs typeface="Arial" panose="020B0604020202020204" pitchFamily="34" charset="0"/>
                      </a:endParaRPr>
                    </a:p>
                  </a:txBody>
                  <a:tcPr marL="0" marR="0" marT="41275" marB="0">
                    <a:lnR w="9525">
                      <a:solidFill>
                        <a:srgbClr val="0078D3"/>
                      </a:solidFill>
                      <a:prstDash val="solid"/>
                    </a:lnR>
                    <a:solidFill>
                      <a:srgbClr val="0078D3"/>
                    </a:solidFill>
                  </a:tcPr>
                </a:tc>
                <a:extLst>
                  <a:ext uri="{0D108BD9-81ED-4DB2-BD59-A6C34878D82A}">
                    <a16:rowId xmlns:a16="http://schemas.microsoft.com/office/drawing/2014/main" val="10000"/>
                  </a:ext>
                </a:extLst>
              </a:tr>
              <a:tr h="206964">
                <a:tc>
                  <a:txBody>
                    <a:bodyPr/>
                    <a:lstStyle/>
                    <a:p>
                      <a:pPr marL="54610">
                        <a:lnSpc>
                          <a:spcPct val="100000"/>
                        </a:lnSpc>
                        <a:spcBef>
                          <a:spcPts val="220"/>
                        </a:spcBef>
                      </a:pPr>
                      <a:r>
                        <a:rPr lang="en-GB" sz="1050" b="1" spc="-10" dirty="0">
                          <a:solidFill>
                            <a:srgbClr val="FFFFFF"/>
                          </a:solidFill>
                          <a:latin typeface="Arial" panose="020B0604020202020204" pitchFamily="34" charset="0"/>
                          <a:cs typeface="Arial" panose="020B0604020202020204" pitchFamily="34" charset="0"/>
                        </a:rPr>
                        <a:t>Foundations of Data Analysis and Visualization</a:t>
                      </a:r>
                      <a:endParaRPr sz="1050" dirty="0">
                        <a:latin typeface="Arial" panose="020B0604020202020204" pitchFamily="34" charset="0"/>
                        <a:cs typeface="Arial" panose="020B0604020202020204" pitchFamily="34" charset="0"/>
                      </a:endParaRPr>
                    </a:p>
                  </a:txBody>
                  <a:tcPr marL="0" marR="0" marT="27940" marB="0">
                    <a:lnL w="9525">
                      <a:solidFill>
                        <a:srgbClr val="0078D3"/>
                      </a:solidFill>
                      <a:prstDash val="solid"/>
                    </a:lnL>
                    <a:lnB w="9525">
                      <a:solidFill>
                        <a:srgbClr val="0078D3"/>
                      </a:solidFill>
                      <a:prstDash val="solid"/>
                    </a:lnB>
                  </a:tcPr>
                </a:tc>
                <a:tc>
                  <a:txBody>
                    <a:bodyPr/>
                    <a:lstStyle/>
                    <a:p>
                      <a:pPr marL="55244">
                        <a:lnSpc>
                          <a:spcPct val="100000"/>
                        </a:lnSpc>
                        <a:spcBef>
                          <a:spcPts val="220"/>
                        </a:spcBef>
                      </a:pPr>
                      <a:endParaRPr lang="en-US" sz="1050" dirty="0">
                        <a:latin typeface="Arial" panose="020B0604020202020204" pitchFamily="34" charset="0"/>
                        <a:cs typeface="Arial" panose="020B0604020202020204" pitchFamily="34" charset="0"/>
                      </a:endParaRPr>
                    </a:p>
                  </a:txBody>
                  <a:tcPr marL="0" marR="0" marT="27940" marB="0">
                    <a:lnR w="9525">
                      <a:solidFill>
                        <a:srgbClr val="0078D3"/>
                      </a:solidFill>
                      <a:prstDash val="solid"/>
                    </a:lnR>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01"/>
                  </a:ext>
                </a:extLst>
              </a:tr>
              <a:tr h="210944">
                <a:tc>
                  <a:txBody>
                    <a:bodyPr/>
                    <a:lstStyle/>
                    <a:p>
                      <a:pPr marL="54610">
                        <a:lnSpc>
                          <a:spcPct val="100000"/>
                        </a:lnSpc>
                        <a:spcBef>
                          <a:spcPts val="259"/>
                        </a:spcBef>
                      </a:pPr>
                      <a:r>
                        <a:rPr lang="en-GB" sz="1050" dirty="0">
                          <a:solidFill>
                            <a:schemeClr val="bg1"/>
                          </a:solidFill>
                          <a:latin typeface="Arial" panose="020B0604020202020204" pitchFamily="34" charset="0"/>
                          <a:cs typeface="Arial" panose="020B0604020202020204" pitchFamily="34" charset="0"/>
                        </a:rPr>
                        <a:t>What is Data Analysis?</a:t>
                      </a:r>
                    </a:p>
                  </a:txBody>
                  <a:tcPr marL="0" marR="0" marT="33019" marB="0">
                    <a:lnL w="9525">
                      <a:solidFill>
                        <a:srgbClr val="0078D3"/>
                      </a:solidFill>
                      <a:prstDash val="solid"/>
                    </a:lnL>
                    <a:lnT w="9525">
                      <a:solidFill>
                        <a:srgbClr val="0078D3"/>
                      </a:solidFill>
                      <a:prstDash val="solid"/>
                    </a:lnT>
                    <a:lnB w="9525">
                      <a:solidFill>
                        <a:srgbClr val="0078D3"/>
                      </a:solidFill>
                      <a:prstDash val="solid"/>
                    </a:lnB>
                  </a:tcPr>
                </a:tc>
                <a:tc rowSpan="3">
                  <a:txBody>
                    <a:bodyPr/>
                    <a:lstStyle/>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spcBef>
                          <a:spcPts val="75"/>
                        </a:spcBef>
                      </a:pPr>
                      <a:endParaRPr lang="en-US" sz="1050" b="1" dirty="0">
                        <a:latin typeface="Arial" panose="020B0604020202020204" pitchFamily="34" charset="0"/>
                        <a:cs typeface="Arial" panose="020B0604020202020204" pitchFamily="34" charset="0"/>
                      </a:endParaRPr>
                    </a:p>
                    <a:p>
                      <a:pPr marL="55244" marR="0" lvl="0" indent="0" algn="l" defTabSz="914400" rtl="0" eaLnBrk="1" fontAlgn="auto" latinLnBrk="0" hangingPunct="1">
                        <a:lnSpc>
                          <a:spcPct val="100000"/>
                        </a:lnSpc>
                        <a:spcBef>
                          <a:spcPts val="0"/>
                        </a:spcBef>
                        <a:spcAft>
                          <a:spcPts val="0"/>
                        </a:spcAft>
                        <a:buClrTx/>
                        <a:buSzTx/>
                        <a:buFontTx/>
                        <a:buNone/>
                        <a:tabLst/>
                        <a:defRPr/>
                      </a:pPr>
                      <a:r>
                        <a:rPr lang="en-US" sz="1050" b="1" spc="-10" dirty="0">
                          <a:solidFill>
                            <a:srgbClr val="FFFFFF"/>
                          </a:solidFill>
                          <a:latin typeface="Arial" panose="020B0604020202020204" pitchFamily="34" charset="0"/>
                          <a:cs typeface="Arial" panose="020B0604020202020204" pitchFamily="34" charset="0"/>
                        </a:rPr>
                        <a:t>Module  # 1</a:t>
                      </a: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p>
                      <a:pPr marL="55244">
                        <a:lnSpc>
                          <a:spcPct val="100000"/>
                        </a:lnSpc>
                      </a:pPr>
                      <a:r>
                        <a:rPr lang="en-US" sz="1050" b="1" spc="-10" dirty="0">
                          <a:solidFill>
                            <a:srgbClr val="FFFFFF"/>
                          </a:solidFill>
                          <a:latin typeface="Arial" panose="020B0604020202020204" pitchFamily="34" charset="0"/>
                          <a:cs typeface="Arial" panose="020B0604020202020204" pitchFamily="34" charset="0"/>
                        </a:rPr>
                        <a:t>    </a:t>
                      </a:r>
                      <a:endParaRPr lang="en-US" sz="1050" b="1" dirty="0">
                        <a:latin typeface="Arial" panose="020B0604020202020204" pitchFamily="34" charset="0"/>
                        <a:cs typeface="Arial" panose="020B0604020202020204" pitchFamily="34" charset="0"/>
                      </a:endParaRPr>
                    </a:p>
                    <a:p>
                      <a:pPr>
                        <a:lnSpc>
                          <a:spcPct val="100000"/>
                        </a:lnSpc>
                        <a:spcBef>
                          <a:spcPts val="635"/>
                        </a:spcBef>
                      </a:pPr>
                      <a:endParaRPr lang="en-US" sz="1050" dirty="0">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02"/>
                  </a:ext>
                </a:extLst>
              </a:tr>
              <a:tr h="210944">
                <a:tc>
                  <a:txBody>
                    <a:bodyPr/>
                    <a:lstStyle/>
                    <a:p>
                      <a:pPr marL="54610">
                        <a:lnSpc>
                          <a:spcPct val="100000"/>
                        </a:lnSpc>
                        <a:spcBef>
                          <a:spcPts val="259"/>
                        </a:spcBef>
                      </a:pPr>
                      <a:r>
                        <a:rPr lang="en-GB" sz="1050" dirty="0">
                          <a:solidFill>
                            <a:schemeClr val="bg1"/>
                          </a:solidFill>
                          <a:latin typeface="Arial" panose="020B0604020202020204" pitchFamily="34" charset="0"/>
                          <a:cs typeface="Arial" panose="020B0604020202020204" pitchFamily="34" charset="0"/>
                        </a:rPr>
                        <a:t>Data Types &amp; Sources</a:t>
                      </a:r>
                    </a:p>
                  </a:txBody>
                  <a:tcPr marL="0" marR="0" marT="33019"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pPr>
                        <a:lnSpc>
                          <a:spcPct val="100000"/>
                        </a:lnSpc>
                        <a:spcBef>
                          <a:spcPts val="635"/>
                        </a:spcBef>
                      </a:pPr>
                      <a:endParaRPr lang="en-US" sz="1050" dirty="0">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161583671"/>
                  </a:ext>
                </a:extLst>
              </a:tr>
              <a:tr h="0">
                <a:tc>
                  <a:txBody>
                    <a:bodyPr/>
                    <a:lstStyle/>
                    <a:p>
                      <a:pPr marL="54610">
                        <a:lnSpc>
                          <a:spcPct val="100000"/>
                        </a:lnSpc>
                        <a:spcBef>
                          <a:spcPts val="259"/>
                        </a:spcBef>
                      </a:pPr>
                      <a:r>
                        <a:rPr lang="en-GB" sz="1050" dirty="0">
                          <a:solidFill>
                            <a:schemeClr val="bg1"/>
                          </a:solidFill>
                          <a:latin typeface="Arial" panose="020B0604020202020204" pitchFamily="34" charset="0"/>
                          <a:cs typeface="Arial" panose="020B0604020202020204" pitchFamily="34" charset="0"/>
                        </a:rPr>
                        <a:t>Hands-On Exercise:</a:t>
                      </a:r>
                    </a:p>
                    <a:p>
                      <a:pPr marL="226060" indent="-171450">
                        <a:lnSpc>
                          <a:spcPct val="100000"/>
                        </a:lnSpc>
                        <a:spcBef>
                          <a:spcPts val="259"/>
                        </a:spcBef>
                        <a:buFont typeface="Arial" panose="020B0604020202020204" pitchFamily="34" charset="0"/>
                        <a:buChar char="•"/>
                      </a:pPr>
                      <a:r>
                        <a:rPr lang="en-GB" sz="1050" dirty="0">
                          <a:solidFill>
                            <a:schemeClr val="bg1"/>
                          </a:solidFill>
                          <a:latin typeface="Arial" panose="020B0604020202020204" pitchFamily="34" charset="0"/>
                          <a:cs typeface="Arial" panose="020B0604020202020204" pitchFamily="34" charset="0"/>
                        </a:rPr>
                        <a:t>Load and explore a dataset using Pandas in Python.</a:t>
                      </a:r>
                    </a:p>
                    <a:p>
                      <a:pPr marL="226060" indent="-171450">
                        <a:lnSpc>
                          <a:spcPct val="100000"/>
                        </a:lnSpc>
                        <a:spcBef>
                          <a:spcPts val="259"/>
                        </a:spcBef>
                        <a:buFont typeface="Arial" panose="020B0604020202020204" pitchFamily="34" charset="0"/>
                        <a:buChar char="•"/>
                      </a:pPr>
                      <a:r>
                        <a:rPr lang="en-GB" sz="1050" dirty="0">
                          <a:solidFill>
                            <a:schemeClr val="bg1"/>
                          </a:solidFill>
                          <a:latin typeface="Arial" panose="020B0604020202020204" pitchFamily="34" charset="0"/>
                          <a:cs typeface="Arial" panose="020B0604020202020204" pitchFamily="34" charset="0"/>
                        </a:rPr>
                        <a:t>Dataset example: Sales or e-commerce data.</a:t>
                      </a:r>
                    </a:p>
                  </a:txBody>
                  <a:tcPr marL="0" marR="0" marT="33019"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pPr>
                        <a:lnSpc>
                          <a:spcPct val="100000"/>
                        </a:lnSpc>
                        <a:spcBef>
                          <a:spcPts val="635"/>
                        </a:spcBef>
                      </a:pPr>
                      <a:endParaRPr lang="en-US" sz="1050" dirty="0">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2596658629"/>
                  </a:ext>
                </a:extLst>
              </a:tr>
              <a:tr h="210944">
                <a:tc>
                  <a:txBody>
                    <a:bodyPr/>
                    <a:lstStyle/>
                    <a:p>
                      <a:pPr marL="54610">
                        <a:lnSpc>
                          <a:spcPct val="100000"/>
                        </a:lnSpc>
                        <a:spcBef>
                          <a:spcPts val="260"/>
                        </a:spcBef>
                      </a:pPr>
                      <a:r>
                        <a:rPr lang="en-GB" sz="1050" b="1" dirty="0">
                          <a:solidFill>
                            <a:srgbClr val="FFFFFF"/>
                          </a:solidFill>
                          <a:latin typeface="Arial" panose="020B0604020202020204" pitchFamily="34" charset="0"/>
                          <a:cs typeface="Arial" panose="020B0604020202020204" pitchFamily="34" charset="0"/>
                        </a:rPr>
                        <a:t>Data Preprocessing</a:t>
                      </a:r>
                      <a:endParaRPr sz="1050" dirty="0">
                        <a:latin typeface="Arial" panose="020B0604020202020204" pitchFamily="34" charset="0"/>
                        <a:cs typeface="Arial" panose="020B0604020202020204" pitchFamily="34" charset="0"/>
                      </a:endParaRPr>
                    </a:p>
                  </a:txBody>
                  <a:tcPr marL="0" marR="0" marT="33020"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rowSpan="4">
                  <a:txBody>
                    <a:bodyPr/>
                    <a:lstStyle/>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spcBef>
                          <a:spcPts val="1010"/>
                        </a:spcBef>
                      </a:pPr>
                      <a:endParaRPr lang="en-US" sz="1050" dirty="0">
                        <a:latin typeface="Arial" panose="020B0604020202020204" pitchFamily="34" charset="0"/>
                        <a:cs typeface="Arial" panose="020B0604020202020204" pitchFamily="34" charset="0"/>
                      </a:endParaRPr>
                    </a:p>
                    <a:p>
                      <a:pPr marL="55244">
                        <a:lnSpc>
                          <a:spcPct val="100000"/>
                        </a:lnSpc>
                      </a:pPr>
                      <a:r>
                        <a:rPr lang="en-US" sz="1050" b="1" spc="-10" dirty="0">
                          <a:solidFill>
                            <a:srgbClr val="FFFFFF"/>
                          </a:solidFill>
                          <a:latin typeface="Arial" panose="020B0604020202020204" pitchFamily="34" charset="0"/>
                          <a:cs typeface="Arial" panose="020B0604020202020204" pitchFamily="34" charset="0"/>
                        </a:rPr>
                        <a:t>   Module  # 2</a:t>
                      </a: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2"/>
                  </a:ext>
                </a:extLst>
              </a:tr>
              <a:tr h="210944">
                <a:tc>
                  <a:txBody>
                    <a:bodyPr/>
                    <a:lstStyle/>
                    <a:p>
                      <a:pPr marL="521334">
                        <a:lnSpc>
                          <a:spcPct val="100000"/>
                        </a:lnSpc>
                        <a:spcBef>
                          <a:spcPts val="260"/>
                        </a:spcBef>
                      </a:pPr>
                      <a:r>
                        <a:rPr lang="en-GB" sz="1050" dirty="0">
                          <a:solidFill>
                            <a:schemeClr val="bg1"/>
                          </a:solidFill>
                          <a:latin typeface="Arial" panose="020B0604020202020204" pitchFamily="34" charset="0"/>
                          <a:cs typeface="Arial" panose="020B0604020202020204" pitchFamily="34" charset="0"/>
                        </a:rPr>
                        <a:t>Exploring Steps in Preprocessing</a:t>
                      </a:r>
                      <a:endParaRPr sz="1050" dirty="0">
                        <a:solidFill>
                          <a:schemeClr val="bg1"/>
                        </a:solidFill>
                        <a:latin typeface="Arial" panose="020B0604020202020204" pitchFamily="34" charset="0"/>
                        <a:cs typeface="Arial" panose="020B0604020202020204" pitchFamily="34" charset="0"/>
                      </a:endParaRPr>
                    </a:p>
                  </a:txBody>
                  <a:tcPr marL="0" marR="0" marT="33020" marB="0">
                    <a:lnL w="9525">
                      <a:solidFill>
                        <a:srgbClr val="0078D3"/>
                      </a:solidFill>
                      <a:prstDash val="solid"/>
                    </a:lnL>
                    <a:lnT w="9525">
                      <a:solidFill>
                        <a:srgbClr val="0078D3"/>
                      </a:solidFill>
                      <a:prstDash val="solid"/>
                    </a:lnT>
                    <a:lnB w="9525">
                      <a:solidFill>
                        <a:srgbClr val="0078D3"/>
                      </a:solidFill>
                      <a:prstDash val="soli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3"/>
                  </a:ext>
                </a:extLst>
              </a:tr>
              <a:tr h="210944">
                <a:tc>
                  <a:txBody>
                    <a:bodyPr/>
                    <a:lstStyle/>
                    <a:p>
                      <a:pPr marL="521334">
                        <a:lnSpc>
                          <a:spcPct val="100000"/>
                        </a:lnSpc>
                        <a:spcBef>
                          <a:spcPts val="260"/>
                        </a:spcBef>
                      </a:pPr>
                      <a:r>
                        <a:rPr lang="en-GB" sz="1050" dirty="0">
                          <a:solidFill>
                            <a:schemeClr val="bg1"/>
                          </a:solidFill>
                          <a:latin typeface="Arial" panose="020B0604020202020204" pitchFamily="34" charset="0"/>
                          <a:cs typeface="Arial" panose="020B0604020202020204" pitchFamily="34" charset="0"/>
                        </a:rPr>
                        <a:t>Hands-On Exercise:</a:t>
                      </a:r>
                    </a:p>
                    <a:p>
                      <a:pPr marL="521334">
                        <a:lnSpc>
                          <a:spcPct val="100000"/>
                        </a:lnSpc>
                        <a:spcBef>
                          <a:spcPts val="260"/>
                        </a:spcBef>
                      </a:pPr>
                      <a:r>
                        <a:rPr lang="en-GB" sz="1050" dirty="0">
                          <a:solidFill>
                            <a:schemeClr val="bg1"/>
                          </a:solidFill>
                          <a:latin typeface="Arial" panose="020B0604020202020204" pitchFamily="34" charset="0"/>
                          <a:cs typeface="Arial" panose="020B0604020202020204" pitchFamily="34" charset="0"/>
                        </a:rPr>
                        <a:t>Use Python to clean and preprocess a dataset.</a:t>
                      </a:r>
                      <a:endParaRPr sz="1050" dirty="0">
                        <a:solidFill>
                          <a:schemeClr val="bg1"/>
                        </a:solidFill>
                        <a:latin typeface="Arial" panose="020B0604020202020204" pitchFamily="34" charset="0"/>
                        <a:cs typeface="Arial" panose="020B0604020202020204" pitchFamily="34" charset="0"/>
                      </a:endParaRPr>
                    </a:p>
                  </a:txBody>
                  <a:tcPr marL="0" marR="0" marT="33020" marB="0">
                    <a:lnL w="9525">
                      <a:solidFill>
                        <a:srgbClr val="0078D3"/>
                      </a:solidFill>
                      <a:prstDash val="solid"/>
                    </a:lnL>
                    <a:lnT w="9525">
                      <a:solidFill>
                        <a:srgbClr val="0078D3"/>
                      </a:solidFill>
                      <a:prstDash val="solid"/>
                    </a:lnT>
                    <a:lnB w="9525" cap="flat" cmpd="sng" algn="ctr">
                      <a:solidFill>
                        <a:srgbClr val="0078D3"/>
                      </a:solidFill>
                      <a:prstDash val="solid"/>
                      <a:round/>
                      <a:headEnd type="none" w="med" len="med"/>
                      <a:tailEnd type="none" w="med" len="me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4"/>
                  </a:ext>
                </a:extLst>
              </a:tr>
              <a:tr h="210944">
                <a:tc>
                  <a:txBody>
                    <a:bodyPr/>
                    <a:lstStyle/>
                    <a:p>
                      <a:pPr marL="54610" marR="0" lvl="0" indent="0" algn="l" defTabSz="914400" rtl="0" eaLnBrk="1" fontAlgn="auto" latinLnBrk="0" hangingPunct="1">
                        <a:lnSpc>
                          <a:spcPct val="100000"/>
                        </a:lnSpc>
                        <a:spcBef>
                          <a:spcPts val="265"/>
                        </a:spcBef>
                        <a:spcAft>
                          <a:spcPts val="0"/>
                        </a:spcAft>
                        <a:buClrTx/>
                        <a:buSzTx/>
                        <a:buFontTx/>
                        <a:buNone/>
                        <a:tabLst/>
                        <a:defRPr/>
                      </a:pPr>
                      <a:endParaRPr lang="en-GB" sz="105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cap="flat" cmpd="sng" algn="ctr">
                      <a:solidFill>
                        <a:srgbClr val="0078D3"/>
                      </a:solidFill>
                      <a:prstDash val="solid"/>
                      <a:round/>
                      <a:headEnd type="none" w="med" len="med"/>
                      <a:tailEnd type="none" w="med" len="me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0018"/>
                  </a:ext>
                </a:extLst>
              </a:tr>
              <a:tr h="218903">
                <a:tc>
                  <a:txBody>
                    <a:bodyPr/>
                    <a:lstStyle/>
                    <a:p>
                      <a:pPr marL="54610">
                        <a:lnSpc>
                          <a:spcPct val="100000"/>
                        </a:lnSpc>
                        <a:spcBef>
                          <a:spcPts val="300"/>
                        </a:spcBef>
                      </a:pPr>
                      <a:r>
                        <a:rPr lang="en-GB" sz="1050" b="1" dirty="0">
                          <a:solidFill>
                            <a:srgbClr val="FFFFFF"/>
                          </a:solidFill>
                          <a:latin typeface="Arial" panose="020B0604020202020204" pitchFamily="34" charset="0"/>
                          <a:cs typeface="Arial" panose="020B0604020202020204" pitchFamily="34" charset="0"/>
                        </a:rPr>
                        <a:t>Exploratory Data Analysis (EDA) in depth</a:t>
                      </a:r>
                      <a:endParaRPr sz="1050" dirty="0">
                        <a:latin typeface="Arial" panose="020B0604020202020204" pitchFamily="34" charset="0"/>
                        <a:cs typeface="Arial" panose="020B0604020202020204" pitchFamily="34" charset="0"/>
                      </a:endParaRPr>
                    </a:p>
                  </a:txBody>
                  <a:tcPr marL="0" marR="0" marT="38100"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rowSpan="2">
                  <a:txBody>
                    <a:bodyPr/>
                    <a:lstStyle/>
                    <a:p>
                      <a:pPr>
                        <a:lnSpc>
                          <a:spcPct val="100000"/>
                        </a:lnSpc>
                      </a:pPr>
                      <a:r>
                        <a:rPr lang="en-US" sz="1050" b="1" spc="-10" dirty="0">
                          <a:solidFill>
                            <a:srgbClr val="FFFFFF"/>
                          </a:solidFill>
                          <a:latin typeface="Arial" panose="020B0604020202020204" pitchFamily="34" charset="0"/>
                          <a:cs typeface="Arial" panose="020B0604020202020204" pitchFamily="34" charset="0"/>
                        </a:rPr>
                        <a:t>Module  # 3</a:t>
                      </a: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pPr>
                      <a:endParaRPr lang="en-US" sz="1050" dirty="0">
                        <a:latin typeface="Arial" panose="020B0604020202020204" pitchFamily="34" charset="0"/>
                        <a:cs typeface="Arial" panose="020B0604020202020204" pitchFamily="34" charset="0"/>
                      </a:endParaRPr>
                    </a:p>
                    <a:p>
                      <a:pPr>
                        <a:lnSpc>
                          <a:spcPct val="100000"/>
                        </a:lnSpc>
                        <a:spcBef>
                          <a:spcPts val="20"/>
                        </a:spcBef>
                      </a:pPr>
                      <a:endParaRPr lang="en-US" sz="1050" dirty="0">
                        <a:latin typeface="Arial" panose="020B0604020202020204" pitchFamily="34" charset="0"/>
                        <a:cs typeface="Arial" panose="020B0604020202020204" pitchFamily="34" charset="0"/>
                      </a:endParaRPr>
                    </a:p>
                    <a:p>
                      <a:pPr marL="55244">
                        <a:lnSpc>
                          <a:spcPct val="100000"/>
                        </a:lnSpc>
                      </a:pPr>
                      <a:r>
                        <a:rPr lang="en-US" sz="1050" b="1" spc="-10" dirty="0">
                          <a:solidFill>
                            <a:srgbClr val="FFFFFF"/>
                          </a:solidFill>
                          <a:latin typeface="Arial" panose="020B0604020202020204" pitchFamily="34" charset="0"/>
                          <a:cs typeface="Arial" panose="020B0604020202020204" pitchFamily="34" charset="0"/>
                        </a:rPr>
                        <a:t>   </a:t>
                      </a: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solidFill>
                      <a:schemeClr val="tx1"/>
                    </a:solidFill>
                  </a:tcPr>
                </a:tc>
                <a:extLst>
                  <a:ext uri="{0D108BD9-81ED-4DB2-BD59-A6C34878D82A}">
                    <a16:rowId xmlns:a16="http://schemas.microsoft.com/office/drawing/2014/main" val="10019"/>
                  </a:ext>
                </a:extLst>
              </a:tr>
              <a:tr h="278137">
                <a:tc>
                  <a:txBody>
                    <a:bodyPr/>
                    <a:lstStyle/>
                    <a:p>
                      <a:pPr marL="54610" marR="0" lvl="0" indent="0" algn="l" defTabSz="914400" rtl="0" eaLnBrk="1" fontAlgn="auto" latinLnBrk="0" hangingPunct="1">
                        <a:lnSpc>
                          <a:spcPct val="100000"/>
                        </a:lnSpc>
                        <a:spcBef>
                          <a:spcPts val="300"/>
                        </a:spcBef>
                        <a:spcAft>
                          <a:spcPts val="0"/>
                        </a:spcAft>
                        <a:buClrTx/>
                        <a:buSzTx/>
                        <a:buFontTx/>
                        <a:buNone/>
                        <a:tabLst/>
                        <a:defRPr/>
                      </a:pPr>
                      <a:r>
                        <a:rPr lang="en-GB" sz="1050" dirty="0">
                          <a:solidFill>
                            <a:schemeClr val="bg1"/>
                          </a:solidFill>
                          <a:latin typeface="Arial" panose="020B0604020202020204" pitchFamily="34" charset="0"/>
                          <a:cs typeface="Arial" panose="020B0604020202020204" pitchFamily="34" charset="0"/>
                        </a:rPr>
                        <a:t>Advanced Data Visualization</a:t>
                      </a:r>
                    </a:p>
                  </a:txBody>
                  <a:tcPr marL="0" marR="0" marT="38100" marB="0">
                    <a:lnL w="9525">
                      <a:solidFill>
                        <a:srgbClr val="0078D3"/>
                      </a:solidFill>
                      <a:prstDash val="solid"/>
                    </a:lnL>
                    <a:lnT w="9525" cap="flat" cmpd="sng" algn="ctr">
                      <a:solidFill>
                        <a:srgbClr val="0078D3"/>
                      </a:solidFill>
                      <a:prstDash val="solid"/>
                      <a:round/>
                      <a:headEnd type="none" w="med" len="med"/>
                      <a:tailEnd type="none" w="med" len="med"/>
                    </a:lnT>
                    <a:lnB w="9525">
                      <a:solidFill>
                        <a:srgbClr val="0078D3"/>
                      </a:solidFill>
                      <a:prstDash val="solid"/>
                    </a:lnB>
                  </a:tcPr>
                </a:tc>
                <a:tc vMerge="1">
                  <a:txBody>
                    <a:bodyPr/>
                    <a:lstStyle/>
                    <a:p>
                      <a:endParaRPr lang="en-PK"/>
                    </a:p>
                  </a:txBody>
                  <a:tcPr/>
                </a:tc>
                <a:extLst>
                  <a:ext uri="{0D108BD9-81ED-4DB2-BD59-A6C34878D82A}">
                    <a16:rowId xmlns:a16="http://schemas.microsoft.com/office/drawing/2014/main" val="3968281800"/>
                  </a:ext>
                </a:extLst>
              </a:tr>
              <a:tr h="210944">
                <a:tc>
                  <a:txBody>
                    <a:bodyPr/>
                    <a:lstStyle/>
                    <a:p>
                      <a:pPr marL="521334">
                        <a:lnSpc>
                          <a:spcPct val="100000"/>
                        </a:lnSpc>
                        <a:spcBef>
                          <a:spcPts val="265"/>
                        </a:spcBef>
                      </a:pPr>
                      <a:r>
                        <a:rPr lang="en-GB" sz="1000" dirty="0">
                          <a:solidFill>
                            <a:schemeClr val="bg1"/>
                          </a:solidFill>
                          <a:latin typeface="Arial" panose="020B0604020202020204" pitchFamily="34" charset="0"/>
                          <a:cs typeface="Arial" panose="020B0604020202020204" pitchFamily="34" charset="0"/>
                        </a:rPr>
                        <a:t>Foundations of Machine Learning</a:t>
                      </a: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a:txBody>
                    <a:bodyPr/>
                    <a:lstStyle/>
                    <a:p>
                      <a:pPr marL="55244" marR="0" lvl="0" indent="0" algn="l" defTabSz="914400" rtl="0" eaLnBrk="1" fontAlgn="auto" latinLnBrk="0" hangingPunct="1">
                        <a:lnSpc>
                          <a:spcPct val="100000"/>
                        </a:lnSpc>
                        <a:spcBef>
                          <a:spcPts val="0"/>
                        </a:spcBef>
                        <a:spcAft>
                          <a:spcPts val="0"/>
                        </a:spcAft>
                        <a:buClrTx/>
                        <a:buSzTx/>
                        <a:buFontTx/>
                        <a:buNone/>
                        <a:tabLst/>
                        <a:defRPr/>
                      </a:pPr>
                      <a:r>
                        <a:rPr lang="en-US" sz="1050" b="1" spc="-10" dirty="0">
                          <a:solidFill>
                            <a:srgbClr val="FFFFFF"/>
                          </a:solidFill>
                          <a:latin typeface="Arial" panose="020B0604020202020204" pitchFamily="34" charset="0"/>
                          <a:cs typeface="Arial" panose="020B0604020202020204" pitchFamily="34" charset="0"/>
                        </a:rPr>
                        <a:t>Module  # 4</a:t>
                      </a:r>
                      <a:endParaRPr lang="en-US" sz="1050" dirty="0">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3112688256"/>
                  </a:ext>
                </a:extLst>
              </a:tr>
              <a:tr h="210944">
                <a:tc>
                  <a:txBody>
                    <a:bodyPr/>
                    <a:lstStyle/>
                    <a:p>
                      <a:pPr marL="521334">
                        <a:lnSpc>
                          <a:spcPct val="100000"/>
                        </a:lnSpc>
                        <a:spcBef>
                          <a:spcPts val="265"/>
                        </a:spcBef>
                      </a:pPr>
                      <a:r>
                        <a:rPr lang="en-GB" sz="1000" dirty="0">
                          <a:solidFill>
                            <a:schemeClr val="bg1"/>
                          </a:solidFill>
                          <a:latin typeface="Arial" panose="020B0604020202020204" pitchFamily="34" charset="0"/>
                          <a:cs typeface="Arial" panose="020B0604020202020204" pitchFamily="34" charset="0"/>
                        </a:rPr>
                        <a:t>Supervised and unsupervised  Learning Basics</a:t>
                      </a: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a:txBody>
                    <a:bodyPr/>
                    <a:lstStyle/>
                    <a:p>
                      <a:pPr marL="55244" marR="0" lvl="0" indent="0" algn="l" defTabSz="914400" rtl="0" eaLnBrk="1" fontAlgn="auto" latinLnBrk="0" hangingPunct="1">
                        <a:lnSpc>
                          <a:spcPct val="100000"/>
                        </a:lnSpc>
                        <a:spcBef>
                          <a:spcPts val="0"/>
                        </a:spcBef>
                        <a:spcAft>
                          <a:spcPts val="0"/>
                        </a:spcAft>
                        <a:buClrTx/>
                        <a:buSzTx/>
                        <a:buFontTx/>
                        <a:buNone/>
                        <a:tabLst/>
                        <a:defRPr/>
                      </a:pPr>
                      <a:r>
                        <a:rPr lang="en-US" sz="1050" b="1" spc="-10" dirty="0">
                          <a:solidFill>
                            <a:srgbClr val="FFFFFF"/>
                          </a:solidFill>
                          <a:latin typeface="Arial" panose="020B0604020202020204" pitchFamily="34" charset="0"/>
                          <a:cs typeface="Arial" panose="020B0604020202020204" pitchFamily="34" charset="0"/>
                        </a:rPr>
                        <a:t>Module  # 5</a:t>
                      </a:r>
                      <a:endParaRPr lang="en-US" sz="1050" dirty="0">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4236991765"/>
                  </a:ext>
                </a:extLst>
              </a:tr>
              <a:tr h="210944">
                <a:tc>
                  <a:txBody>
                    <a:bodyPr/>
                    <a:lstStyle/>
                    <a:p>
                      <a:pPr marL="521334">
                        <a:lnSpc>
                          <a:spcPct val="100000"/>
                        </a:lnSpc>
                        <a:spcBef>
                          <a:spcPts val="265"/>
                        </a:spcBef>
                      </a:pPr>
                      <a:r>
                        <a:rPr lang="en-GB" sz="1000" dirty="0">
                          <a:solidFill>
                            <a:schemeClr val="bg1"/>
                          </a:solidFill>
                          <a:latin typeface="Arial" panose="020B0604020202020204" pitchFamily="34" charset="0"/>
                          <a:cs typeface="Arial" panose="020B0604020202020204" pitchFamily="34" charset="0"/>
                        </a:rPr>
                        <a:t>Best Practices &amp; Ethical Considerations</a:t>
                      </a: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a:txBody>
                    <a:bodyPr/>
                    <a:lstStyle/>
                    <a:p>
                      <a:pPr marL="55244" marR="0" lvl="0" indent="0" algn="l" defTabSz="914400" rtl="0" eaLnBrk="1" fontAlgn="auto" latinLnBrk="0" hangingPunct="1">
                        <a:lnSpc>
                          <a:spcPct val="100000"/>
                        </a:lnSpc>
                        <a:spcBef>
                          <a:spcPts val="0"/>
                        </a:spcBef>
                        <a:spcAft>
                          <a:spcPts val="0"/>
                        </a:spcAft>
                        <a:buClrTx/>
                        <a:buSzTx/>
                        <a:buFontTx/>
                        <a:buNone/>
                        <a:tabLst/>
                        <a:defRPr/>
                      </a:pPr>
                      <a:r>
                        <a:rPr lang="en-US" sz="1050" b="1" spc="-10" dirty="0">
                          <a:solidFill>
                            <a:srgbClr val="FFFFFF"/>
                          </a:solidFill>
                          <a:latin typeface="Arial" panose="020B0604020202020204" pitchFamily="34" charset="0"/>
                          <a:cs typeface="Arial" panose="020B0604020202020204" pitchFamily="34" charset="0"/>
                        </a:rPr>
                        <a:t>Module  # 6</a:t>
                      </a:r>
                      <a:endParaRPr lang="en-US" sz="1050" dirty="0">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3262859279"/>
                  </a:ext>
                </a:extLst>
              </a:tr>
              <a:tr h="210944">
                <a:tc>
                  <a:txBody>
                    <a:bodyPr/>
                    <a:lstStyle/>
                    <a:p>
                      <a:pPr marL="521334">
                        <a:lnSpc>
                          <a:spcPct val="100000"/>
                        </a:lnSpc>
                        <a:spcBef>
                          <a:spcPts val="265"/>
                        </a:spcBef>
                      </a:pPr>
                      <a:r>
                        <a:rPr lang="en-GB" sz="1000" dirty="0">
                          <a:solidFill>
                            <a:schemeClr val="bg1"/>
                          </a:solidFill>
                          <a:latin typeface="Arial" panose="020B0604020202020204" pitchFamily="34" charset="0"/>
                          <a:cs typeface="Arial" panose="020B0604020202020204" pitchFamily="34" charset="0"/>
                        </a:rPr>
                        <a:t>Q&amp;A</a:t>
                      </a:r>
                      <a:endParaRPr sz="1000" dirty="0">
                        <a:solidFill>
                          <a:schemeClr val="bg1"/>
                        </a:solidFill>
                        <a:latin typeface="Arial" panose="020B0604020202020204" pitchFamily="34" charset="0"/>
                        <a:cs typeface="Arial" panose="020B0604020202020204" pitchFamily="34" charset="0"/>
                      </a:endParaRPr>
                    </a:p>
                  </a:txBody>
                  <a:tcPr marL="0" marR="0" marT="33655" marB="0">
                    <a:lnL w="9525">
                      <a:solidFill>
                        <a:srgbClr val="0078D3"/>
                      </a:solidFill>
                      <a:prstDash val="solid"/>
                    </a:lnL>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tc>
                  <a:txBody>
                    <a:bodyPr/>
                    <a:lstStyle/>
                    <a:p>
                      <a:pPr marL="55244" marR="0" lvl="0" indent="0" algn="l" defTabSz="914400" rtl="0" eaLnBrk="1" fontAlgn="auto" latinLnBrk="0" hangingPunct="1">
                        <a:lnSpc>
                          <a:spcPct val="100000"/>
                        </a:lnSpc>
                        <a:spcBef>
                          <a:spcPts val="0"/>
                        </a:spcBef>
                        <a:spcAft>
                          <a:spcPts val="0"/>
                        </a:spcAft>
                        <a:buClrTx/>
                        <a:buSzTx/>
                        <a:buFontTx/>
                        <a:buNone/>
                        <a:tabLst/>
                        <a:defRPr/>
                      </a:pPr>
                      <a:r>
                        <a:rPr lang="en-US" sz="1050" b="1" spc="-10" dirty="0">
                          <a:solidFill>
                            <a:srgbClr val="FFFFFF"/>
                          </a:solidFill>
                          <a:latin typeface="Arial" panose="020B0604020202020204" pitchFamily="34" charset="0"/>
                          <a:cs typeface="Arial" panose="020B0604020202020204" pitchFamily="34" charset="0"/>
                        </a:rPr>
                        <a:t>Module  # 7</a:t>
                      </a:r>
                      <a:endParaRPr lang="en-US" sz="1050" dirty="0">
                        <a:latin typeface="Arial" panose="020B0604020202020204" pitchFamily="34" charset="0"/>
                        <a:cs typeface="Arial" panose="020B0604020202020204" pitchFamily="34" charset="0"/>
                      </a:endParaRPr>
                    </a:p>
                    <a:p>
                      <a:pPr marL="55244">
                        <a:lnSpc>
                          <a:spcPct val="100000"/>
                        </a:lnSpc>
                      </a:pPr>
                      <a:endParaRPr lang="en-US" sz="1050" b="1" spc="-10" dirty="0">
                        <a:solidFill>
                          <a:srgbClr val="FFFFFF"/>
                        </a:solidFill>
                        <a:latin typeface="Arial" panose="020B0604020202020204" pitchFamily="34" charset="0"/>
                        <a:cs typeface="Arial" panose="020B0604020202020204" pitchFamily="34" charset="0"/>
                      </a:endParaRPr>
                    </a:p>
                  </a:txBody>
                  <a:tcPr marL="0" marR="0" marT="0" marB="0">
                    <a:lnR w="9525">
                      <a:solidFill>
                        <a:srgbClr val="0078D3"/>
                      </a:solidFill>
                      <a:prstDash val="solid"/>
                    </a:lnR>
                    <a:lnT w="9525" cap="flat" cmpd="sng" algn="ctr">
                      <a:solidFill>
                        <a:srgbClr val="0078D3"/>
                      </a:solidFill>
                      <a:prstDash val="solid"/>
                      <a:round/>
                      <a:headEnd type="none" w="med" len="med"/>
                      <a:tailEnd type="none" w="med" len="med"/>
                    </a:lnT>
                    <a:lnB w="9525" cap="flat" cmpd="sng" algn="ctr">
                      <a:solidFill>
                        <a:srgbClr val="0078D3"/>
                      </a:solidFill>
                      <a:prstDash val="solid"/>
                      <a:round/>
                      <a:headEnd type="none" w="med" len="med"/>
                      <a:tailEnd type="none" w="med" len="med"/>
                    </a:lnB>
                  </a:tcPr>
                </a:tc>
                <a:extLst>
                  <a:ext uri="{0D108BD9-81ED-4DB2-BD59-A6C34878D82A}">
                    <a16:rowId xmlns:a16="http://schemas.microsoft.com/office/drawing/2014/main" val="164151623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290560"/>
          </a:xfrm>
          <a:prstGeom prst="rect">
            <a:avLst/>
          </a:prstGeom>
        </p:spPr>
      </p:pic>
      <p:pic>
        <p:nvPicPr>
          <p:cNvPr id="3" name="Image 1" descr="preencoded.png"/>
          <p:cNvPicPr>
            <a:picLocks noChangeAspect="1"/>
          </p:cNvPicPr>
          <p:nvPr/>
        </p:nvPicPr>
        <p:blipFill>
          <a:blip r:embed="rId4"/>
          <a:stretch>
            <a:fillRect/>
          </a:stretch>
        </p:blipFill>
        <p:spPr>
          <a:xfrm>
            <a:off x="1600200" y="4671060"/>
            <a:ext cx="1600200" cy="1051560"/>
          </a:xfrm>
          <a:prstGeom prst="rect">
            <a:avLst/>
          </a:prstGeom>
        </p:spPr>
      </p:pic>
      <p:pic>
        <p:nvPicPr>
          <p:cNvPr id="4" name="Image 2" descr="preencoded.png"/>
          <p:cNvPicPr>
            <a:picLocks noChangeAspect="1"/>
          </p:cNvPicPr>
          <p:nvPr/>
        </p:nvPicPr>
        <p:blipFill>
          <a:blip r:embed="rId5"/>
          <a:stretch>
            <a:fillRect/>
          </a:stretch>
        </p:blipFill>
        <p:spPr>
          <a:xfrm>
            <a:off x="9006840" y="1493520"/>
            <a:ext cx="1600200" cy="1059180"/>
          </a:xfrm>
          <a:prstGeom prst="rect">
            <a:avLst/>
          </a:prstGeom>
        </p:spPr>
      </p:pic>
      <p:pic>
        <p:nvPicPr>
          <p:cNvPr id="5" name="Image 3" descr="preencoded.png"/>
          <p:cNvPicPr>
            <a:picLocks noChangeAspect="1"/>
          </p:cNvPicPr>
          <p:nvPr/>
        </p:nvPicPr>
        <p:blipFill>
          <a:blip r:embed="rId6"/>
          <a:stretch>
            <a:fillRect/>
          </a:stretch>
        </p:blipFill>
        <p:spPr>
          <a:xfrm>
            <a:off x="5303520" y="4671060"/>
            <a:ext cx="1600200" cy="1051560"/>
          </a:xfrm>
          <a:prstGeom prst="rect">
            <a:avLst/>
          </a:prstGeom>
        </p:spPr>
      </p:pic>
      <p:pic>
        <p:nvPicPr>
          <p:cNvPr id="6" name="Image 4" descr="preencoded.png"/>
          <p:cNvPicPr>
            <a:picLocks noChangeAspect="1"/>
          </p:cNvPicPr>
          <p:nvPr/>
        </p:nvPicPr>
        <p:blipFill>
          <a:blip r:embed="rId7"/>
          <a:stretch>
            <a:fillRect/>
          </a:stretch>
        </p:blipFill>
        <p:spPr>
          <a:xfrm>
            <a:off x="1600200" y="1493520"/>
            <a:ext cx="1600200" cy="1051560"/>
          </a:xfrm>
          <a:prstGeom prst="rect">
            <a:avLst/>
          </a:prstGeom>
        </p:spPr>
      </p:pic>
      <p:pic>
        <p:nvPicPr>
          <p:cNvPr id="7" name="Image 5" descr="preencoded.png"/>
          <p:cNvPicPr>
            <a:picLocks noChangeAspect="1"/>
          </p:cNvPicPr>
          <p:nvPr/>
        </p:nvPicPr>
        <p:blipFill>
          <a:blip r:embed="rId8"/>
          <a:stretch>
            <a:fillRect/>
          </a:stretch>
        </p:blipFill>
        <p:spPr>
          <a:xfrm>
            <a:off x="5303520" y="1493520"/>
            <a:ext cx="1600200" cy="1051560"/>
          </a:xfrm>
          <a:prstGeom prst="rect">
            <a:avLst/>
          </a:prstGeom>
        </p:spPr>
      </p:pic>
      <p:sp>
        <p:nvSpPr>
          <p:cNvPr id="8" name="Text 0"/>
          <p:cNvSpPr/>
          <p:nvPr/>
        </p:nvSpPr>
        <p:spPr>
          <a:xfrm>
            <a:off x="4503420" y="5913120"/>
            <a:ext cx="3192780" cy="624840"/>
          </a:xfrm>
          <a:prstGeom prst="rect">
            <a:avLst/>
          </a:prstGeom>
          <a:noFill/>
          <a:ln/>
        </p:spPr>
        <p:txBody>
          <a:bodyPr wrap="squar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Model Development Precursor</a:t>
            </a:r>
            <a:endParaRPr lang="en-US" sz="1950" dirty="0"/>
          </a:p>
        </p:txBody>
      </p:sp>
      <p:sp>
        <p:nvSpPr>
          <p:cNvPr id="9" name="Text 1"/>
          <p:cNvSpPr/>
          <p:nvPr/>
        </p:nvSpPr>
        <p:spPr>
          <a:xfrm>
            <a:off x="800100" y="316992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Retail dataset featuring sales figures, transaction times, product details, and customer demographics.</a:t>
            </a:r>
            <a:endParaRPr lang="en-US" sz="1542" dirty="0"/>
          </a:p>
        </p:txBody>
      </p:sp>
      <p:sp>
        <p:nvSpPr>
          <p:cNvPr id="10" name="Text 2"/>
          <p:cNvSpPr/>
          <p:nvPr/>
        </p:nvSpPr>
        <p:spPr>
          <a:xfrm>
            <a:off x="4503420" y="27432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Initial Review</a:t>
            </a:r>
            <a:endParaRPr lang="en-US" sz="1950" dirty="0"/>
          </a:p>
        </p:txBody>
      </p:sp>
      <p:sp>
        <p:nvSpPr>
          <p:cNvPr id="11" name="Text 3"/>
          <p:cNvSpPr/>
          <p:nvPr/>
        </p:nvSpPr>
        <p:spPr>
          <a:xfrm>
            <a:off x="800100" y="27432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Dataset Overview</a:t>
            </a:r>
            <a:endParaRPr lang="en-US" sz="1950" dirty="0"/>
          </a:p>
        </p:txBody>
      </p:sp>
      <p:sp>
        <p:nvSpPr>
          <p:cNvPr id="12" name="Text 4"/>
          <p:cNvSpPr/>
          <p:nvPr/>
        </p:nvSpPr>
        <p:spPr>
          <a:xfrm>
            <a:off x="693420" y="54102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Case Study: EDA in Practice</a:t>
            </a:r>
            <a:endParaRPr lang="en-US" sz="3883" dirty="0"/>
          </a:p>
        </p:txBody>
      </p:sp>
      <p:sp>
        <p:nvSpPr>
          <p:cNvPr id="13" name="Text 5"/>
          <p:cNvSpPr/>
          <p:nvPr/>
        </p:nvSpPr>
        <p:spPr>
          <a:xfrm>
            <a:off x="8206740" y="27432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a:t>
            </a:r>
            <a:endParaRPr lang="en-US" sz="1950" dirty="0"/>
          </a:p>
        </p:txBody>
      </p:sp>
      <p:sp>
        <p:nvSpPr>
          <p:cNvPr id="14" name="Text 6"/>
          <p:cNvSpPr/>
          <p:nvPr/>
        </p:nvSpPr>
        <p:spPr>
          <a:xfrm>
            <a:off x="4503420" y="665226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Utilizing EDA knowledge to enhance predictive model building through relevant feature selection.</a:t>
            </a:r>
            <a:endParaRPr lang="en-US" sz="1542" dirty="0"/>
          </a:p>
        </p:txBody>
      </p:sp>
      <p:sp>
        <p:nvSpPr>
          <p:cNvPr id="15" name="Text 7"/>
          <p:cNvSpPr/>
          <p:nvPr/>
        </p:nvSpPr>
        <p:spPr>
          <a:xfrm>
            <a:off x="8206740" y="31699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Using bar plots and scatter plots to uncover correlations and trends in sales.</a:t>
            </a:r>
            <a:endParaRPr lang="en-US" sz="1542" dirty="0"/>
          </a:p>
        </p:txBody>
      </p:sp>
      <p:sp>
        <p:nvSpPr>
          <p:cNvPr id="16" name="Text 8"/>
          <p:cNvSpPr/>
          <p:nvPr/>
        </p:nvSpPr>
        <p:spPr>
          <a:xfrm>
            <a:off x="4503420" y="31699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Importing, cleaning, and generating descriptive statistics to identify trends and patterns.</a:t>
            </a:r>
            <a:endParaRPr lang="en-US" sz="1542" dirty="0"/>
          </a:p>
        </p:txBody>
      </p:sp>
      <p:sp>
        <p:nvSpPr>
          <p:cNvPr id="17" name="Text 9"/>
          <p:cNvSpPr/>
          <p:nvPr/>
        </p:nvSpPr>
        <p:spPr>
          <a:xfrm>
            <a:off x="800100" y="591312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Key Insights</a:t>
            </a:r>
            <a:endParaRPr lang="en-US" sz="1950" dirty="0"/>
          </a:p>
        </p:txBody>
      </p:sp>
      <p:sp>
        <p:nvSpPr>
          <p:cNvPr id="18" name="Text 10"/>
          <p:cNvSpPr/>
          <p:nvPr/>
        </p:nvSpPr>
        <p:spPr>
          <a:xfrm>
            <a:off x="800100" y="634746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Revealing customer segments, seasonal buying patterns, and insights for future marketing.</a:t>
            </a:r>
            <a:endParaRPr lang="en-US" sz="1542"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sp>
        <p:nvSpPr>
          <p:cNvPr id="5" name="Text 0"/>
          <p:cNvSpPr/>
          <p:nvPr/>
        </p:nvSpPr>
        <p:spPr>
          <a:xfrm>
            <a:off x="7338060" y="4282440"/>
            <a:ext cx="137160" cy="312420"/>
          </a:xfrm>
          <a:prstGeom prst="rect">
            <a:avLst/>
          </a:prstGeom>
          <a:noFill/>
          <a:ln/>
        </p:spPr>
        <p:txBody>
          <a:bodyPr wrap="none" lIns="0" tIns="0" rIns="0" bIns="0" rtlCol="0" anchor="t"/>
          <a:lstStyle/>
          <a:p>
            <a:pPr>
              <a:lnSpc>
                <a:spcPts val="2417"/>
              </a:lnSpc>
            </a:pPr>
            <a:endParaRPr lang="en-US" sz="1933" dirty="0"/>
          </a:p>
        </p:txBody>
      </p:sp>
      <p:sp>
        <p:nvSpPr>
          <p:cNvPr id="6" name="Text 1"/>
          <p:cNvSpPr/>
          <p:nvPr/>
        </p:nvSpPr>
        <p:spPr>
          <a:xfrm>
            <a:off x="4724400" y="3825240"/>
            <a:ext cx="137160" cy="312420"/>
          </a:xfrm>
          <a:prstGeom prst="rect">
            <a:avLst/>
          </a:prstGeom>
          <a:noFill/>
          <a:ln/>
        </p:spPr>
        <p:txBody>
          <a:bodyPr wrap="none" lIns="0" tIns="0" rIns="0" bIns="0" rtlCol="0" anchor="t"/>
          <a:lstStyle/>
          <a:p>
            <a:pPr>
              <a:lnSpc>
                <a:spcPts val="2417"/>
              </a:lnSpc>
            </a:pPr>
            <a:endParaRPr lang="en-US" sz="1933" dirty="0"/>
          </a:p>
        </p:txBody>
      </p:sp>
      <p:sp>
        <p:nvSpPr>
          <p:cNvPr id="7" name="Text 2"/>
          <p:cNvSpPr/>
          <p:nvPr/>
        </p:nvSpPr>
        <p:spPr>
          <a:xfrm>
            <a:off x="8481060" y="3566160"/>
            <a:ext cx="292608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Trends</a:t>
            </a:r>
            <a:endParaRPr lang="en-US" sz="1933" dirty="0"/>
          </a:p>
        </p:txBody>
      </p:sp>
      <p:sp>
        <p:nvSpPr>
          <p:cNvPr id="8" name="Text 3"/>
          <p:cNvSpPr/>
          <p:nvPr/>
        </p:nvSpPr>
        <p:spPr>
          <a:xfrm>
            <a:off x="792480" y="4244340"/>
            <a:ext cx="292608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EDA is paramount in data analysis and machine learning, providing essential insights.</a:t>
            </a:r>
            <a:endParaRPr lang="en-US" sz="1542" dirty="0"/>
          </a:p>
        </p:txBody>
      </p:sp>
      <p:sp>
        <p:nvSpPr>
          <p:cNvPr id="9" name="Text 4"/>
          <p:cNvSpPr/>
          <p:nvPr/>
        </p:nvSpPr>
        <p:spPr>
          <a:xfrm>
            <a:off x="792480" y="3406140"/>
            <a:ext cx="2926080" cy="617220"/>
          </a:xfrm>
          <a:prstGeom prst="rect">
            <a:avLst/>
          </a:prstGeom>
          <a:noFill/>
          <a:ln/>
        </p:spPr>
        <p:txBody>
          <a:bodyPr wrap="squar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Summary of EDA Significance</a:t>
            </a:r>
            <a:endParaRPr lang="en-US" sz="1933" dirty="0"/>
          </a:p>
        </p:txBody>
      </p:sp>
      <p:sp>
        <p:nvSpPr>
          <p:cNvPr id="10" name="Text 5"/>
          <p:cNvSpPr/>
          <p:nvPr/>
        </p:nvSpPr>
        <p:spPr>
          <a:xfrm>
            <a:off x="8481060" y="4091940"/>
            <a:ext cx="29260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future of EDA lies in automation and integration with machine learning techniques.</a:t>
            </a:r>
            <a:endParaRPr lang="en-US" sz="1542" dirty="0"/>
          </a:p>
        </p:txBody>
      </p:sp>
      <p:sp>
        <p:nvSpPr>
          <p:cNvPr id="11" name="Text 6"/>
          <p:cNvSpPr/>
          <p:nvPr/>
        </p:nvSpPr>
        <p:spPr>
          <a:xfrm>
            <a:off x="693420" y="76962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a:t>
            </a:r>
            <a:endParaRPr lang="en-US" sz="3867" dirty="0"/>
          </a:p>
        </p:txBody>
      </p:sp>
      <p:sp>
        <p:nvSpPr>
          <p:cNvPr id="12" name="Text 7"/>
          <p:cNvSpPr/>
          <p:nvPr/>
        </p:nvSpPr>
        <p:spPr>
          <a:xfrm>
            <a:off x="693420" y="160020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Exploratory Data Analysis (EDA) plays a crucial role in data science by enhancing the validity of analyses and models. Its integration with advanced technologies promises a more efficient data exploration process.</a:t>
            </a:r>
            <a:endParaRPr lang="en-US" sz="1542"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3" name="Add-in 12">
                <a:extLst>
                  <a:ext uri="{FF2B5EF4-FFF2-40B4-BE49-F238E27FC236}">
                    <a16:creationId xmlns:a16="http://schemas.microsoft.com/office/drawing/2014/main" id="{3C4C177C-1380-F471-1790-46179456C42C}"/>
                  </a:ext>
                </a:extLst>
              </p:cNvPr>
              <p:cNvGraphicFramePr>
                <a:graphicFrameLocks noGrp="1"/>
              </p:cNvGraphicFramePr>
              <p:nvPr/>
            </p:nvGraphicFramePr>
            <p:xfrm>
              <a:off x="1333500"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13" name="Add-in 12">
                <a:extLst>
                  <a:ext uri="{FF2B5EF4-FFF2-40B4-BE49-F238E27FC236}">
                    <a16:creationId xmlns:a16="http://schemas.microsoft.com/office/drawing/2014/main" id="{3C4C177C-1380-F471-1790-46179456C42C}"/>
                  </a:ext>
                </a:extLst>
              </p:cNvPr>
              <p:cNvPicPr>
                <a:picLocks noGrp="1" noRot="1" noChangeAspect="1" noMove="1" noResize="1" noEditPoints="1" noAdjustHandles="1" noChangeArrowheads="1" noChangeShapeType="1"/>
              </p:cNvPicPr>
              <p:nvPr/>
            </p:nvPicPr>
            <p:blipFill>
              <a:blip r:embed="rId5"/>
              <a:stretch>
                <a:fillRect/>
              </a:stretch>
            </p:blipFill>
            <p:spPr>
              <a:xfrm>
                <a:off x="1333500" y="571499"/>
                <a:ext cx="9525000" cy="5715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693420" y="2552700"/>
            <a:ext cx="10820400" cy="952500"/>
          </a:xfrm>
          <a:prstGeom prst="rect">
            <a:avLst/>
          </a:prstGeom>
          <a:noFill/>
          <a:ln/>
        </p:spPr>
        <p:txBody>
          <a:bodyPr wrap="none" lIns="0" tIns="0" rIns="0" bIns="0" rtlCol="0" anchor="t"/>
          <a:lstStyle/>
          <a:p>
            <a:pPr>
              <a:lnSpc>
                <a:spcPts val="7475"/>
              </a:lnSpc>
            </a:pPr>
            <a:r>
              <a:rPr lang="en-US" sz="5341" dirty="0">
                <a:solidFill>
                  <a:srgbClr val="3642C6"/>
                </a:solidFill>
                <a:latin typeface="思源黑体-思源黑体-SemiBold" pitchFamily="34" charset="0"/>
                <a:ea typeface="思源黑体-思源黑体-SemiBold" pitchFamily="34" charset="-122"/>
                <a:cs typeface="思源黑体-思源黑体-SemiBold" pitchFamily="34" charset="-120"/>
              </a:rPr>
              <a:t>Data Visualization Techniques</a:t>
            </a:r>
            <a:endParaRPr lang="en-US" sz="5341" dirty="0"/>
          </a:p>
        </p:txBody>
      </p:sp>
      <p:sp>
        <p:nvSpPr>
          <p:cNvPr id="5" name="Text 1"/>
          <p:cNvSpPr/>
          <p:nvPr/>
        </p:nvSpPr>
        <p:spPr>
          <a:xfrm>
            <a:off x="693420" y="3726180"/>
            <a:ext cx="10820400" cy="59436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This presentation explores data visualization using Matplotlib and Seaborn, two powerful Python libraries. It covers their functionalities, key features, and practical applications for creating captivating visual representations of data.</a:t>
            </a:r>
            <a:endParaRPr lang="en-US" sz="1542"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070860"/>
            <a:ext cx="3192780" cy="350520"/>
          </a:xfrm>
          <a:prstGeom prst="rect">
            <a:avLst/>
          </a:prstGeom>
          <a:noFill/>
          <a:ln/>
        </p:spPr>
        <p:txBody>
          <a:bodyPr wrap="non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Overview of Matplotlib</a:t>
            </a:r>
            <a:endParaRPr lang="en-US" sz="1950" dirty="0"/>
          </a:p>
        </p:txBody>
      </p:sp>
      <p:sp>
        <p:nvSpPr>
          <p:cNvPr id="5" name="Text 1"/>
          <p:cNvSpPr/>
          <p:nvPr/>
        </p:nvSpPr>
        <p:spPr>
          <a:xfrm>
            <a:off x="4503420" y="3535680"/>
            <a:ext cx="3192780" cy="89154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Matplotlib primarily includes figures, axes, and plots essential for effective visualizations.</a:t>
            </a:r>
            <a:endParaRPr lang="en-US" sz="1542" dirty="0"/>
          </a:p>
        </p:txBody>
      </p:sp>
      <p:sp>
        <p:nvSpPr>
          <p:cNvPr id="6" name="Text 2"/>
          <p:cNvSpPr/>
          <p:nvPr/>
        </p:nvSpPr>
        <p:spPr>
          <a:xfrm>
            <a:off x="8107680" y="3535680"/>
            <a:ext cx="3192780" cy="118110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Installing Matplotlib is straightforward using pip and can be easily imported into Python scripts.</a:t>
            </a:r>
            <a:endParaRPr lang="en-US" sz="1542" dirty="0"/>
          </a:p>
        </p:txBody>
      </p:sp>
      <p:sp>
        <p:nvSpPr>
          <p:cNvPr id="7" name="Text 3"/>
          <p:cNvSpPr/>
          <p:nvPr/>
        </p:nvSpPr>
        <p:spPr>
          <a:xfrm>
            <a:off x="899160" y="3535680"/>
            <a:ext cx="3192780" cy="89154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Matplotlib is a versatile library for creating static, animated, and interactive visualizations in Python.</a:t>
            </a:r>
            <a:endParaRPr lang="en-US" sz="1542" dirty="0"/>
          </a:p>
        </p:txBody>
      </p:sp>
      <p:sp>
        <p:nvSpPr>
          <p:cNvPr id="8" name="Text 4"/>
          <p:cNvSpPr/>
          <p:nvPr/>
        </p:nvSpPr>
        <p:spPr>
          <a:xfrm>
            <a:off x="4503420" y="3070860"/>
            <a:ext cx="3192780" cy="350520"/>
          </a:xfrm>
          <a:prstGeom prst="rect">
            <a:avLst/>
          </a:prstGeom>
          <a:noFill/>
          <a:ln/>
        </p:spPr>
        <p:txBody>
          <a:bodyPr wrap="non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Basic Components</a:t>
            </a:r>
            <a:endParaRPr lang="en-US" sz="1950" dirty="0"/>
          </a:p>
        </p:txBody>
      </p:sp>
      <p:sp>
        <p:nvSpPr>
          <p:cNvPr id="9" name="Text 5"/>
          <p:cNvSpPr/>
          <p:nvPr/>
        </p:nvSpPr>
        <p:spPr>
          <a:xfrm>
            <a:off x="8107680" y="3070860"/>
            <a:ext cx="3192780" cy="350520"/>
          </a:xfrm>
          <a:prstGeom prst="rect">
            <a:avLst/>
          </a:prstGeom>
          <a:noFill/>
          <a:ln/>
        </p:spPr>
        <p:txBody>
          <a:bodyPr wrap="non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Installation and Setup</a:t>
            </a:r>
            <a:endParaRPr lang="en-US" sz="1950" dirty="0"/>
          </a:p>
        </p:txBody>
      </p:sp>
      <p:sp>
        <p:nvSpPr>
          <p:cNvPr id="10" name="Text 6"/>
          <p:cNvSpPr/>
          <p:nvPr/>
        </p:nvSpPr>
        <p:spPr>
          <a:xfrm>
            <a:off x="693420" y="2042160"/>
            <a:ext cx="10820400" cy="701040"/>
          </a:xfrm>
          <a:prstGeom prst="rect">
            <a:avLst/>
          </a:prstGeom>
          <a:noFill/>
          <a:ln/>
        </p:spPr>
        <p:txBody>
          <a:bodyPr wrap="none" lIns="0" tIns="0" rIns="0" bIns="0" rtlCol="0" anchor="t"/>
          <a:lstStyle/>
          <a:p>
            <a:pPr>
              <a:lnSpc>
                <a:spcPts val="5475"/>
              </a:lnSpc>
            </a:pPr>
            <a:r>
              <a:rPr lang="en-US" sz="3908" dirty="0">
                <a:solidFill>
                  <a:srgbClr val="3642C6"/>
                </a:solidFill>
                <a:latin typeface="思源黑体-思源黑体-SemiBold" pitchFamily="34" charset="0"/>
                <a:ea typeface="思源黑体-思源黑体-SemiBold" pitchFamily="34" charset="-122"/>
                <a:cs typeface="思源黑体-思源黑体-SemiBold" pitchFamily="34" charset="-120"/>
              </a:rPr>
              <a:t>Introduction to Matplotlib</a:t>
            </a:r>
            <a:endParaRPr lang="en-US" sz="3908"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01040" y="283464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2834640"/>
            <a:ext cx="396240" cy="396240"/>
          </a:xfrm>
          <a:prstGeom prst="rect">
            <a:avLst/>
          </a:prstGeom>
        </p:spPr>
      </p:pic>
      <p:pic>
        <p:nvPicPr>
          <p:cNvPr id="6" name="Image 4" descr="preencoded.png"/>
          <p:cNvPicPr>
            <a:picLocks noChangeAspect="1"/>
          </p:cNvPicPr>
          <p:nvPr/>
        </p:nvPicPr>
        <p:blipFill>
          <a:blip r:embed="rId5"/>
          <a:stretch>
            <a:fillRect/>
          </a:stretch>
        </p:blipFill>
        <p:spPr>
          <a:xfrm>
            <a:off x="7917180" y="2834640"/>
            <a:ext cx="396240" cy="396240"/>
          </a:xfrm>
          <a:prstGeom prst="rect">
            <a:avLst/>
          </a:prstGeom>
        </p:spPr>
      </p:pic>
      <p:sp>
        <p:nvSpPr>
          <p:cNvPr id="7" name="Text 0"/>
          <p:cNvSpPr/>
          <p:nvPr/>
        </p:nvSpPr>
        <p:spPr>
          <a:xfrm>
            <a:off x="830580" y="2910840"/>
            <a:ext cx="144780" cy="251460"/>
          </a:xfrm>
          <a:prstGeom prst="rect">
            <a:avLst/>
          </a:prstGeom>
          <a:noFill/>
          <a:ln/>
        </p:spPr>
        <p:txBody>
          <a:bodyPr wrap="none" lIns="0" tIns="0" rIns="0" bIns="0" rtlCol="0" anchor="t"/>
          <a:lstStyle/>
          <a:p>
            <a:pPr algn="ctr">
              <a:lnSpc>
                <a:spcPts val="1933"/>
              </a:lnSpc>
            </a:pPr>
            <a:r>
              <a:rPr lang="en-US" sz="1933" dirty="0">
                <a:solidFill>
                  <a:srgbClr val="4F4F4F"/>
                </a:solidFill>
                <a:latin typeface="Arial-Regular" pitchFamily="34" charset="0"/>
                <a:ea typeface="Arial-Regular" pitchFamily="34" charset="-122"/>
                <a:cs typeface="Arial-Regular" pitchFamily="34" charset="-120"/>
              </a:rPr>
              <a:t>1</a:t>
            </a:r>
            <a:endParaRPr lang="en-US" sz="1933" dirty="0"/>
          </a:p>
        </p:txBody>
      </p:sp>
      <p:sp>
        <p:nvSpPr>
          <p:cNvPr id="8" name="Text 1"/>
          <p:cNvSpPr/>
          <p:nvPr/>
        </p:nvSpPr>
        <p:spPr>
          <a:xfrm>
            <a:off x="4434840" y="2910840"/>
            <a:ext cx="144780" cy="251460"/>
          </a:xfrm>
          <a:prstGeom prst="rect">
            <a:avLst/>
          </a:prstGeom>
          <a:noFill/>
          <a:ln/>
        </p:spPr>
        <p:txBody>
          <a:bodyPr wrap="none" lIns="0" tIns="0" rIns="0" bIns="0" rtlCol="0" anchor="t"/>
          <a:lstStyle/>
          <a:p>
            <a:pPr algn="ctr">
              <a:lnSpc>
                <a:spcPts val="1933"/>
              </a:lnSpc>
            </a:pPr>
            <a:r>
              <a:rPr lang="en-US" sz="1933" dirty="0">
                <a:solidFill>
                  <a:srgbClr val="4F4F4F"/>
                </a:solidFill>
                <a:latin typeface="Arial-Regular" pitchFamily="34" charset="0"/>
                <a:ea typeface="Arial-Regular" pitchFamily="34" charset="-122"/>
                <a:cs typeface="Arial-Regular" pitchFamily="34" charset="-120"/>
              </a:rPr>
              <a:t>2</a:t>
            </a:r>
            <a:endParaRPr lang="en-US" sz="1933" dirty="0"/>
          </a:p>
        </p:txBody>
      </p:sp>
      <p:sp>
        <p:nvSpPr>
          <p:cNvPr id="9" name="Text 2"/>
          <p:cNvSpPr/>
          <p:nvPr/>
        </p:nvSpPr>
        <p:spPr>
          <a:xfrm>
            <a:off x="8039100" y="2910840"/>
            <a:ext cx="144780" cy="251460"/>
          </a:xfrm>
          <a:prstGeom prst="rect">
            <a:avLst/>
          </a:prstGeom>
          <a:noFill/>
          <a:ln/>
        </p:spPr>
        <p:txBody>
          <a:bodyPr wrap="none" lIns="0" tIns="0" rIns="0" bIns="0" rtlCol="0" anchor="t"/>
          <a:lstStyle/>
          <a:p>
            <a:pPr algn="ctr">
              <a:lnSpc>
                <a:spcPts val="1933"/>
              </a:lnSpc>
            </a:pPr>
            <a:r>
              <a:rPr lang="en-US" sz="1933" dirty="0">
                <a:solidFill>
                  <a:srgbClr val="4F4F4F"/>
                </a:solidFill>
                <a:latin typeface="Arial-Regular" pitchFamily="34" charset="0"/>
                <a:ea typeface="Arial-Regular" pitchFamily="34" charset="-122"/>
                <a:cs typeface="Arial-Regular" pitchFamily="34" charset="-120"/>
              </a:rPr>
              <a:t>3</a:t>
            </a:r>
            <a:endParaRPr lang="en-US" sz="1933" dirty="0"/>
          </a:p>
        </p:txBody>
      </p:sp>
      <p:sp>
        <p:nvSpPr>
          <p:cNvPr id="10" name="Text 3"/>
          <p:cNvSpPr/>
          <p:nvPr/>
        </p:nvSpPr>
        <p:spPr>
          <a:xfrm>
            <a:off x="8557260" y="3672840"/>
            <a:ext cx="2948940" cy="118110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Matplotlib's extensive customization includes colors, labels, and legends, enhancing visual clarity and aesthetics.</a:t>
            </a:r>
            <a:endParaRPr lang="en-US" sz="1542" dirty="0"/>
          </a:p>
        </p:txBody>
      </p:sp>
      <p:sp>
        <p:nvSpPr>
          <p:cNvPr id="11" name="Text 4"/>
          <p:cNvSpPr/>
          <p:nvPr/>
        </p:nvSpPr>
        <p:spPr>
          <a:xfrm>
            <a:off x="4945380" y="2857500"/>
            <a:ext cx="2948940" cy="701040"/>
          </a:xfrm>
          <a:prstGeom prst="rect">
            <a:avLst/>
          </a:prstGeom>
          <a:noFill/>
          <a:ln/>
        </p:spPr>
        <p:txBody>
          <a:bodyPr wrap="squar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Bar and Histogram Charts</a:t>
            </a:r>
            <a:endParaRPr lang="en-US" sz="1950" dirty="0"/>
          </a:p>
        </p:txBody>
      </p:sp>
      <p:sp>
        <p:nvSpPr>
          <p:cNvPr id="12" name="Text 5"/>
          <p:cNvSpPr/>
          <p:nvPr/>
        </p:nvSpPr>
        <p:spPr>
          <a:xfrm>
            <a:off x="4945380" y="3672840"/>
            <a:ext cx="2948940" cy="147828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Bar charts are perfect for categorical data, while histograms visualize frequency distributions, aiding in data comparisons.</a:t>
            </a:r>
            <a:endParaRPr lang="en-US" sz="1542" dirty="0"/>
          </a:p>
        </p:txBody>
      </p:sp>
      <p:sp>
        <p:nvSpPr>
          <p:cNvPr id="13" name="Text 6"/>
          <p:cNvSpPr/>
          <p:nvPr/>
        </p:nvSpPr>
        <p:spPr>
          <a:xfrm>
            <a:off x="1341120" y="3322320"/>
            <a:ext cx="2948940" cy="118110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These fundamental types depict trends and relationships between variables, essential for exploratory data analysis.</a:t>
            </a:r>
            <a:endParaRPr lang="en-US" sz="1542" dirty="0"/>
          </a:p>
        </p:txBody>
      </p:sp>
      <p:sp>
        <p:nvSpPr>
          <p:cNvPr id="14" name="Text 7"/>
          <p:cNvSpPr/>
          <p:nvPr/>
        </p:nvSpPr>
        <p:spPr>
          <a:xfrm>
            <a:off x="1341120" y="2857500"/>
            <a:ext cx="2948940" cy="350520"/>
          </a:xfrm>
          <a:prstGeom prst="rect">
            <a:avLst/>
          </a:prstGeom>
          <a:noFill/>
          <a:ln/>
        </p:spPr>
        <p:txBody>
          <a:bodyPr wrap="none" lIns="0" tIns="0" rIns="0" bIns="0" rtlCol="0" anchor="t"/>
          <a:lstStyle/>
          <a:p>
            <a:pP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Line and Scatter Plots</a:t>
            </a:r>
            <a:endParaRPr lang="en-US" sz="1933" dirty="0"/>
          </a:p>
        </p:txBody>
      </p:sp>
      <p:sp>
        <p:nvSpPr>
          <p:cNvPr id="15" name="Text 8"/>
          <p:cNvSpPr/>
          <p:nvPr/>
        </p:nvSpPr>
        <p:spPr>
          <a:xfrm>
            <a:off x="693420" y="1706880"/>
            <a:ext cx="10820400" cy="701040"/>
          </a:xfrm>
          <a:prstGeom prst="rect">
            <a:avLst/>
          </a:prstGeom>
          <a:noFill/>
          <a:ln/>
        </p:spPr>
        <p:txBody>
          <a:bodyPr wrap="none" lIns="0" tIns="0" rIns="0" bIns="0" rtlCol="0" anchor="t"/>
          <a:lstStyle/>
          <a:p>
            <a:pPr>
              <a:lnSpc>
                <a:spcPts val="5475"/>
              </a:lnSpc>
            </a:pPr>
            <a:r>
              <a:rPr lang="en-US" sz="3908" dirty="0">
                <a:solidFill>
                  <a:srgbClr val="3642C6"/>
                </a:solidFill>
                <a:latin typeface="思源黑体-思源黑体-SemiBold" pitchFamily="34" charset="0"/>
                <a:ea typeface="思源黑体-思源黑体-SemiBold" pitchFamily="34" charset="-122"/>
                <a:cs typeface="思源黑体-思源黑体-SemiBold" pitchFamily="34" charset="-120"/>
              </a:rPr>
              <a:t>Visualization with Matplotlib</a:t>
            </a:r>
            <a:endParaRPr lang="en-US" sz="3908" dirty="0"/>
          </a:p>
        </p:txBody>
      </p:sp>
      <p:sp>
        <p:nvSpPr>
          <p:cNvPr id="16" name="Text 9"/>
          <p:cNvSpPr/>
          <p:nvPr/>
        </p:nvSpPr>
        <p:spPr>
          <a:xfrm>
            <a:off x="8557260" y="2857500"/>
            <a:ext cx="2948940" cy="701040"/>
          </a:xfrm>
          <a:prstGeom prst="rect">
            <a:avLst/>
          </a:prstGeom>
          <a:noFill/>
          <a:ln/>
        </p:spPr>
        <p:txBody>
          <a:bodyPr wrap="squar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Customization Options</a:t>
            </a:r>
            <a:endParaRPr lang="en-US" sz="19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964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964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96440"/>
            <a:ext cx="3787140" cy="3787140"/>
          </a:xfrm>
          <a:prstGeom prst="rect">
            <a:avLst/>
          </a:prstGeom>
        </p:spPr>
      </p:pic>
      <p:sp>
        <p:nvSpPr>
          <p:cNvPr id="6" name="Text 0"/>
          <p:cNvSpPr/>
          <p:nvPr/>
        </p:nvSpPr>
        <p:spPr>
          <a:xfrm>
            <a:off x="5052060" y="371094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1</a:t>
            </a:r>
            <a:endParaRPr lang="en-US" sz="1933" dirty="0"/>
          </a:p>
        </p:txBody>
      </p:sp>
      <p:sp>
        <p:nvSpPr>
          <p:cNvPr id="7" name="Text 1"/>
          <p:cNvSpPr/>
          <p:nvPr/>
        </p:nvSpPr>
        <p:spPr>
          <a:xfrm>
            <a:off x="6515100" y="454914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3</a:t>
            </a:r>
            <a:endParaRPr lang="en-US" sz="1933" dirty="0"/>
          </a:p>
        </p:txBody>
      </p:sp>
      <p:sp>
        <p:nvSpPr>
          <p:cNvPr id="8" name="Text 2"/>
          <p:cNvSpPr/>
          <p:nvPr/>
        </p:nvSpPr>
        <p:spPr>
          <a:xfrm>
            <a:off x="6515100" y="286512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2</a:t>
            </a:r>
            <a:endParaRPr lang="en-US" sz="1933" dirty="0"/>
          </a:p>
        </p:txBody>
      </p:sp>
      <p:sp>
        <p:nvSpPr>
          <p:cNvPr id="9" name="Text 3"/>
          <p:cNvSpPr/>
          <p:nvPr/>
        </p:nvSpPr>
        <p:spPr>
          <a:xfrm>
            <a:off x="693420" y="1005840"/>
            <a:ext cx="10820400" cy="701040"/>
          </a:xfrm>
          <a:prstGeom prst="rect">
            <a:avLst/>
          </a:prstGeom>
          <a:noFill/>
          <a:ln/>
        </p:spPr>
        <p:txBody>
          <a:bodyPr wrap="none" lIns="0" tIns="0" rIns="0" bIns="0" rtlCol="0" anchor="t"/>
          <a:lstStyle/>
          <a:p>
            <a:pPr>
              <a:lnSpc>
                <a:spcPts val="5475"/>
              </a:lnSpc>
            </a:pPr>
            <a:r>
              <a:rPr lang="en-US" sz="3908" dirty="0">
                <a:solidFill>
                  <a:srgbClr val="3642C6"/>
                </a:solidFill>
                <a:latin typeface="思源黑体-思源黑体-SemiBold" pitchFamily="34" charset="0"/>
                <a:ea typeface="思源黑体-思源黑体-SemiBold" pitchFamily="34" charset="-122"/>
                <a:cs typeface="思源黑体-思源黑体-SemiBold" pitchFamily="34" charset="-120"/>
              </a:rPr>
              <a:t>Introduction to Seaborn</a:t>
            </a:r>
            <a:endParaRPr lang="en-US" sz="3908" dirty="0"/>
          </a:p>
        </p:txBody>
      </p:sp>
      <p:sp>
        <p:nvSpPr>
          <p:cNvPr id="10" name="Text 4"/>
          <p:cNvSpPr/>
          <p:nvPr/>
        </p:nvSpPr>
        <p:spPr>
          <a:xfrm>
            <a:off x="8092440" y="2141220"/>
            <a:ext cx="3322320" cy="350520"/>
          </a:xfrm>
          <a:prstGeom prst="rect">
            <a:avLst/>
          </a:prstGeom>
          <a:noFill/>
          <a:ln/>
        </p:spPr>
        <p:txBody>
          <a:bodyPr wrap="non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Key Features</a:t>
            </a:r>
            <a:endParaRPr lang="en-US" sz="1950" dirty="0"/>
          </a:p>
        </p:txBody>
      </p:sp>
      <p:sp>
        <p:nvSpPr>
          <p:cNvPr id="11" name="Text 5"/>
          <p:cNvSpPr/>
          <p:nvPr/>
        </p:nvSpPr>
        <p:spPr>
          <a:xfrm>
            <a:off x="792480" y="3695700"/>
            <a:ext cx="2926080" cy="1181100"/>
          </a:xfrm>
          <a:prstGeom prst="rect">
            <a:avLst/>
          </a:prstGeom>
          <a:noFill/>
          <a:ln/>
        </p:spPr>
        <p:txBody>
          <a:bodyPr wrap="square" lIns="0" tIns="0" rIns="0" bIns="0" rtlCol="0" anchor="t"/>
          <a:lstStyle/>
          <a:p>
            <a:pPr algn="r">
              <a:lnSpc>
                <a:spcPts val="2317"/>
              </a:lnSpc>
            </a:pPr>
            <a:r>
              <a:rPr lang="en-US" sz="1542" dirty="0">
                <a:solidFill>
                  <a:srgbClr val="222770"/>
                </a:solidFill>
                <a:latin typeface="Arial-Regular" pitchFamily="34" charset="0"/>
                <a:ea typeface="Arial-Regular" pitchFamily="34" charset="-122"/>
                <a:cs typeface="Arial-Regular" pitchFamily="34" charset="-120"/>
              </a:rPr>
              <a:t>Seaborn is built on top of Matplotlib and provides a high-level interface for drawing attractive statistical graphics.</a:t>
            </a:r>
            <a:endParaRPr lang="en-US" sz="1542" dirty="0"/>
          </a:p>
        </p:txBody>
      </p:sp>
      <p:sp>
        <p:nvSpPr>
          <p:cNvPr id="12" name="Text 6"/>
          <p:cNvSpPr/>
          <p:nvPr/>
        </p:nvSpPr>
        <p:spPr>
          <a:xfrm>
            <a:off x="8092440" y="4411980"/>
            <a:ext cx="3322320" cy="350520"/>
          </a:xfrm>
          <a:prstGeom prst="rect">
            <a:avLst/>
          </a:prstGeom>
          <a:noFill/>
          <a:ln/>
        </p:spPr>
        <p:txBody>
          <a:bodyPr wrap="none" lIns="0" tIns="0" rIns="0" bIns="0" rtlCol="0" anchor="t"/>
          <a:lstStyle/>
          <a:p>
            <a:pP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Installation and Usage</a:t>
            </a:r>
            <a:endParaRPr lang="en-US" sz="1950" dirty="0"/>
          </a:p>
        </p:txBody>
      </p:sp>
      <p:sp>
        <p:nvSpPr>
          <p:cNvPr id="13" name="Text 7"/>
          <p:cNvSpPr/>
          <p:nvPr/>
        </p:nvSpPr>
        <p:spPr>
          <a:xfrm>
            <a:off x="8092440" y="4975860"/>
            <a:ext cx="3322320" cy="89154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Seaborn can be installed using pip and integrates easily into existing Matplotlib visualizations.</a:t>
            </a:r>
            <a:endParaRPr lang="en-US" sz="1542" dirty="0"/>
          </a:p>
        </p:txBody>
      </p:sp>
      <p:sp>
        <p:nvSpPr>
          <p:cNvPr id="14" name="Text 8"/>
          <p:cNvSpPr/>
          <p:nvPr/>
        </p:nvSpPr>
        <p:spPr>
          <a:xfrm>
            <a:off x="8092440" y="2712720"/>
            <a:ext cx="3322320" cy="118110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Seaborn includes built-in themes and support for complex visualizations such as violin plots and heat maps.</a:t>
            </a:r>
            <a:endParaRPr lang="en-US" sz="1542" dirty="0"/>
          </a:p>
        </p:txBody>
      </p:sp>
      <p:sp>
        <p:nvSpPr>
          <p:cNvPr id="15" name="Text 9"/>
          <p:cNvSpPr/>
          <p:nvPr/>
        </p:nvSpPr>
        <p:spPr>
          <a:xfrm>
            <a:off x="792480" y="3131820"/>
            <a:ext cx="2926080" cy="350520"/>
          </a:xfrm>
          <a:prstGeom prst="rect">
            <a:avLst/>
          </a:prstGeom>
          <a:noFill/>
          <a:ln/>
        </p:spPr>
        <p:txBody>
          <a:bodyPr wrap="none" lIns="0" tIns="0" rIns="0" bIns="0" rtlCol="0" anchor="t"/>
          <a:lstStyle/>
          <a:p>
            <a:pPr algn="r">
              <a:lnSpc>
                <a:spcPts val="2733"/>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Overview of Seaborn</a:t>
            </a:r>
            <a:endParaRPr lang="en-US" sz="19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4373880" y="2918460"/>
            <a:ext cx="3451860" cy="1950720"/>
          </a:xfrm>
          <a:prstGeom prst="rect">
            <a:avLst/>
          </a:prstGeom>
        </p:spPr>
      </p:pic>
      <p:pic>
        <p:nvPicPr>
          <p:cNvPr id="5" name="Image 3" descr="preencoded.png"/>
          <p:cNvPicPr>
            <a:picLocks noChangeAspect="1"/>
          </p:cNvPicPr>
          <p:nvPr/>
        </p:nvPicPr>
        <p:blipFill>
          <a:blip r:embed="rId5"/>
          <a:stretch>
            <a:fillRect/>
          </a:stretch>
        </p:blipFill>
        <p:spPr>
          <a:xfrm>
            <a:off x="701040" y="2918460"/>
            <a:ext cx="3451860" cy="1950720"/>
          </a:xfrm>
          <a:prstGeom prst="rect">
            <a:avLst/>
          </a:prstGeom>
        </p:spPr>
      </p:pic>
      <p:pic>
        <p:nvPicPr>
          <p:cNvPr id="6" name="Image 4" descr="preencoded.png"/>
          <p:cNvPicPr>
            <a:picLocks noChangeAspect="1"/>
          </p:cNvPicPr>
          <p:nvPr/>
        </p:nvPicPr>
        <p:blipFill>
          <a:blip r:embed="rId5"/>
          <a:stretch>
            <a:fillRect/>
          </a:stretch>
        </p:blipFill>
        <p:spPr>
          <a:xfrm>
            <a:off x="8046720" y="2918460"/>
            <a:ext cx="3451860" cy="1950720"/>
          </a:xfrm>
          <a:prstGeom prst="rect">
            <a:avLst/>
          </a:prstGeom>
        </p:spPr>
      </p:pic>
      <p:sp>
        <p:nvSpPr>
          <p:cNvPr id="7" name="Text 0"/>
          <p:cNvSpPr/>
          <p:nvPr/>
        </p:nvSpPr>
        <p:spPr>
          <a:xfrm>
            <a:off x="4594860" y="3040380"/>
            <a:ext cx="3009900" cy="701040"/>
          </a:xfrm>
          <a:prstGeom prst="rect">
            <a:avLst/>
          </a:prstGeom>
          <a:noFill/>
          <a:ln/>
        </p:spPr>
        <p:txBody>
          <a:bodyPr wrap="square" lIns="0" tIns="0" rIns="0" bIns="0" rtlCol="0" anchor="t"/>
          <a:lstStyle/>
          <a:p>
            <a:pPr algn="ctr">
              <a:lnSpc>
                <a:spcPts val="2733"/>
              </a:lnSpc>
            </a:pPr>
            <a:r>
              <a:rPr lang="en-US" sz="1950" dirty="0">
                <a:solidFill>
                  <a:srgbClr val="222770"/>
                </a:solidFill>
                <a:latin typeface="思源黑体-思源黑体-SemiBold" pitchFamily="34" charset="0"/>
                <a:ea typeface="思源黑体-思源黑体-SemiBold" pitchFamily="34" charset="-122"/>
                <a:cs typeface="思源黑体-思源黑体-SemiBold" pitchFamily="34" charset="-120"/>
              </a:rPr>
              <a:t>Heatmaps and Categorical Plots</a:t>
            </a:r>
            <a:endParaRPr lang="en-US" sz="1950" dirty="0"/>
          </a:p>
        </p:txBody>
      </p:sp>
      <p:sp>
        <p:nvSpPr>
          <p:cNvPr id="8" name="Text 1"/>
          <p:cNvSpPr/>
          <p:nvPr/>
        </p:nvSpPr>
        <p:spPr>
          <a:xfrm>
            <a:off x="8267700" y="3505200"/>
            <a:ext cx="3009900" cy="89154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Seaborn provides aesthetically pleasing charts with minimal effort required.</a:t>
            </a:r>
            <a:endParaRPr lang="en-US" sz="1542" dirty="0"/>
          </a:p>
        </p:txBody>
      </p:sp>
      <p:sp>
        <p:nvSpPr>
          <p:cNvPr id="9" name="Text 2"/>
          <p:cNvSpPr/>
          <p:nvPr/>
        </p:nvSpPr>
        <p:spPr>
          <a:xfrm>
            <a:off x="693420" y="1988820"/>
            <a:ext cx="10820400" cy="701040"/>
          </a:xfrm>
          <a:prstGeom prst="rect">
            <a:avLst/>
          </a:prstGeom>
          <a:noFill/>
          <a:ln/>
        </p:spPr>
        <p:txBody>
          <a:bodyPr wrap="none" lIns="0" tIns="0" rIns="0" bIns="0" rtlCol="0" anchor="t"/>
          <a:lstStyle/>
          <a:p>
            <a:pPr>
              <a:lnSpc>
                <a:spcPts val="5475"/>
              </a:lnSpc>
            </a:pPr>
            <a:r>
              <a:rPr lang="en-US" sz="3908" dirty="0">
                <a:solidFill>
                  <a:srgbClr val="3642C6"/>
                </a:solidFill>
                <a:latin typeface="思源黑体-思源黑体-SemiBold" pitchFamily="34" charset="0"/>
                <a:ea typeface="思源黑体-思源黑体-SemiBold" pitchFamily="34" charset="-122"/>
                <a:cs typeface="思源黑体-思源黑体-SemiBold" pitchFamily="34" charset="-120"/>
              </a:rPr>
              <a:t>Visualization with Seaborn</a:t>
            </a:r>
            <a:endParaRPr lang="en-US" sz="3908" dirty="0"/>
          </a:p>
        </p:txBody>
      </p:sp>
      <p:sp>
        <p:nvSpPr>
          <p:cNvPr id="10" name="Text 3"/>
          <p:cNvSpPr/>
          <p:nvPr/>
        </p:nvSpPr>
        <p:spPr>
          <a:xfrm>
            <a:off x="8267700" y="3040380"/>
            <a:ext cx="3009900" cy="350520"/>
          </a:xfrm>
          <a:prstGeom prst="rect">
            <a:avLst/>
          </a:prstGeom>
          <a:noFill/>
          <a:ln/>
        </p:spPr>
        <p:txBody>
          <a:bodyPr wrap="none" lIns="0" tIns="0" rIns="0" bIns="0" rtlCol="0" anchor="t"/>
          <a:lstStyle/>
          <a:p>
            <a:pPr algn="ctr">
              <a:lnSpc>
                <a:spcPts val="2733"/>
              </a:lnSpc>
            </a:pPr>
            <a:r>
              <a:rPr lang="en-US" sz="1950" dirty="0">
                <a:solidFill>
                  <a:srgbClr val="222770"/>
                </a:solidFill>
                <a:latin typeface="思源黑体-思源黑体-SemiBold" pitchFamily="34" charset="0"/>
                <a:ea typeface="思源黑体-思源黑体-SemiBold" pitchFamily="34" charset="-122"/>
                <a:cs typeface="思源黑体-思源黑体-SemiBold" pitchFamily="34" charset="-120"/>
              </a:rPr>
              <a:t>Beautiful Defaults</a:t>
            </a:r>
            <a:endParaRPr lang="en-US" sz="1950" dirty="0"/>
          </a:p>
        </p:txBody>
      </p:sp>
      <p:sp>
        <p:nvSpPr>
          <p:cNvPr id="11" name="Text 4"/>
          <p:cNvSpPr/>
          <p:nvPr/>
        </p:nvSpPr>
        <p:spPr>
          <a:xfrm>
            <a:off x="922020" y="3505200"/>
            <a:ext cx="3009900" cy="89154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Seaborn's functions handle statistical computations, creating various plots for insights.</a:t>
            </a:r>
            <a:endParaRPr lang="en-US" sz="1542" dirty="0"/>
          </a:p>
        </p:txBody>
      </p:sp>
      <p:sp>
        <p:nvSpPr>
          <p:cNvPr id="12" name="Text 5"/>
          <p:cNvSpPr/>
          <p:nvPr/>
        </p:nvSpPr>
        <p:spPr>
          <a:xfrm>
            <a:off x="922020" y="3040380"/>
            <a:ext cx="3009900" cy="350520"/>
          </a:xfrm>
          <a:prstGeom prst="rect">
            <a:avLst/>
          </a:prstGeom>
          <a:noFill/>
          <a:ln/>
        </p:spPr>
        <p:txBody>
          <a:bodyPr wrap="none" lIns="0" tIns="0" rIns="0" bIns="0" rtlCol="0" anchor="t"/>
          <a:lstStyle/>
          <a:p>
            <a:pPr algn="ctr">
              <a:lnSpc>
                <a:spcPts val="2733"/>
              </a:lnSpc>
            </a:pPr>
            <a:r>
              <a:rPr lang="en-US" sz="1950" dirty="0">
                <a:solidFill>
                  <a:srgbClr val="222770"/>
                </a:solidFill>
                <a:latin typeface="思源黑体-思源黑体-SemiBold" pitchFamily="34" charset="0"/>
                <a:ea typeface="思源黑体-思源黑体-SemiBold" pitchFamily="34" charset="-122"/>
                <a:cs typeface="思源黑体-思源黑体-SemiBold" pitchFamily="34" charset="-120"/>
              </a:rPr>
              <a:t>Statistical Plots</a:t>
            </a:r>
            <a:endParaRPr lang="en-US" sz="1950" dirty="0"/>
          </a:p>
        </p:txBody>
      </p:sp>
      <p:sp>
        <p:nvSpPr>
          <p:cNvPr id="13" name="Text 6"/>
          <p:cNvSpPr/>
          <p:nvPr/>
        </p:nvSpPr>
        <p:spPr>
          <a:xfrm>
            <a:off x="4594860" y="3855720"/>
            <a:ext cx="3009900" cy="89154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Utilize heatmaps for correlation and categorical plots for data comparisons.</a:t>
            </a:r>
            <a:endParaRPr lang="en-US" sz="1542"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964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964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96440"/>
            <a:ext cx="3787140" cy="3787140"/>
          </a:xfrm>
          <a:prstGeom prst="rect">
            <a:avLst/>
          </a:prstGeom>
        </p:spPr>
      </p:pic>
      <p:sp>
        <p:nvSpPr>
          <p:cNvPr id="6" name="Text 0"/>
          <p:cNvSpPr/>
          <p:nvPr/>
        </p:nvSpPr>
        <p:spPr>
          <a:xfrm>
            <a:off x="4701540" y="370332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1</a:t>
            </a:r>
            <a:endParaRPr lang="en-US" sz="1933" dirty="0"/>
          </a:p>
        </p:txBody>
      </p:sp>
      <p:sp>
        <p:nvSpPr>
          <p:cNvPr id="7" name="Text 1"/>
          <p:cNvSpPr/>
          <p:nvPr/>
        </p:nvSpPr>
        <p:spPr>
          <a:xfrm>
            <a:off x="6690360" y="256032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2</a:t>
            </a:r>
            <a:endParaRPr lang="en-US" sz="1933" dirty="0"/>
          </a:p>
        </p:txBody>
      </p:sp>
      <p:sp>
        <p:nvSpPr>
          <p:cNvPr id="8" name="Text 2"/>
          <p:cNvSpPr/>
          <p:nvPr/>
        </p:nvSpPr>
        <p:spPr>
          <a:xfrm>
            <a:off x="6690360" y="485394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3</a:t>
            </a:r>
            <a:endParaRPr lang="en-US" sz="1933" dirty="0"/>
          </a:p>
        </p:txBody>
      </p:sp>
      <p:sp>
        <p:nvSpPr>
          <p:cNvPr id="9" name="Text 3"/>
          <p:cNvSpPr/>
          <p:nvPr/>
        </p:nvSpPr>
        <p:spPr>
          <a:xfrm>
            <a:off x="792480" y="3101340"/>
            <a:ext cx="2926080" cy="693420"/>
          </a:xfrm>
          <a:prstGeom prst="rect">
            <a:avLst/>
          </a:prstGeom>
          <a:noFill/>
          <a:ln/>
        </p:spPr>
        <p:txBody>
          <a:bodyPr wrap="square" lIns="0" tIns="0" rIns="0" bIns="0" rtlCol="0" anchor="t"/>
          <a:lstStyle/>
          <a:p>
            <a:pPr algn="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Creating Composite Visualizations</a:t>
            </a:r>
            <a:endParaRPr lang="en-US" sz="1933" dirty="0"/>
          </a:p>
        </p:txBody>
      </p:sp>
      <p:sp>
        <p:nvSpPr>
          <p:cNvPr id="10" name="Text 4"/>
          <p:cNvSpPr/>
          <p:nvPr/>
        </p:nvSpPr>
        <p:spPr>
          <a:xfrm>
            <a:off x="8092440" y="2255520"/>
            <a:ext cx="3322320" cy="350520"/>
          </a:xfrm>
          <a:prstGeom prst="rect">
            <a:avLst/>
          </a:prstGeom>
          <a:noFill/>
          <a:ln/>
        </p:spPr>
        <p:txBody>
          <a:bodyPr wrap="none" lIns="0" tIns="0" rIns="0" bIns="0" rtlCol="0" anchor="t"/>
          <a:lstStyle/>
          <a:p>
            <a:pP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Advanced Customization</a:t>
            </a:r>
            <a:endParaRPr lang="en-US" sz="1933" dirty="0"/>
          </a:p>
        </p:txBody>
      </p:sp>
      <p:sp>
        <p:nvSpPr>
          <p:cNvPr id="11" name="Text 5"/>
          <p:cNvSpPr/>
          <p:nvPr/>
        </p:nvSpPr>
        <p:spPr>
          <a:xfrm>
            <a:off x="8092440" y="4861560"/>
            <a:ext cx="3322320" cy="89154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Apply combined techniques in sectors like finance, healthcare, and marketing.</a:t>
            </a:r>
            <a:endParaRPr lang="en-US" sz="1542" dirty="0"/>
          </a:p>
        </p:txBody>
      </p:sp>
      <p:sp>
        <p:nvSpPr>
          <p:cNvPr id="12" name="Text 6"/>
          <p:cNvSpPr/>
          <p:nvPr/>
        </p:nvSpPr>
        <p:spPr>
          <a:xfrm>
            <a:off x="8092440" y="4297680"/>
            <a:ext cx="3322320" cy="350520"/>
          </a:xfrm>
          <a:prstGeom prst="rect">
            <a:avLst/>
          </a:prstGeom>
          <a:noFill/>
          <a:ln/>
        </p:spPr>
        <p:txBody>
          <a:bodyPr wrap="none" lIns="0" tIns="0" rIns="0" bIns="0" rtlCol="0" anchor="t"/>
          <a:lstStyle/>
          <a:p>
            <a:pP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Real-world Applications</a:t>
            </a:r>
            <a:endParaRPr lang="en-US" sz="1933" dirty="0"/>
          </a:p>
        </p:txBody>
      </p:sp>
      <p:sp>
        <p:nvSpPr>
          <p:cNvPr id="13" name="Text 7"/>
          <p:cNvSpPr/>
          <p:nvPr/>
        </p:nvSpPr>
        <p:spPr>
          <a:xfrm>
            <a:off x="693420" y="1089660"/>
            <a:ext cx="10820400" cy="693420"/>
          </a:xfrm>
          <a:prstGeom prst="rect">
            <a:avLst/>
          </a:prstGeom>
          <a:noFill/>
          <a:ln/>
        </p:spPr>
        <p:txBody>
          <a:bodyPr wrap="none" lIns="0" tIns="0" rIns="0" bIns="0" rtlCol="0" anchor="t"/>
          <a:lstStyle/>
          <a:p>
            <a:pPr>
              <a:lnSpc>
                <a:spcPts val="5416"/>
              </a:lnSpc>
            </a:pPr>
            <a:r>
              <a:rPr lang="en-US" sz="3867" dirty="0">
                <a:solidFill>
                  <a:srgbClr val="3642C6"/>
                </a:solidFill>
                <a:latin typeface="思源黑体-思源黑体-SemiBold" pitchFamily="34" charset="0"/>
                <a:ea typeface="思源黑体-思源黑体-SemiBold" pitchFamily="34" charset="-122"/>
                <a:cs typeface="思源黑体-思源黑体-SemiBold" pitchFamily="34" charset="-120"/>
              </a:rPr>
              <a:t>Combining Matplotlib and Seaborn</a:t>
            </a:r>
            <a:endParaRPr lang="en-US" sz="3867" dirty="0"/>
          </a:p>
        </p:txBody>
      </p:sp>
      <p:sp>
        <p:nvSpPr>
          <p:cNvPr id="14" name="Text 8"/>
          <p:cNvSpPr/>
          <p:nvPr/>
        </p:nvSpPr>
        <p:spPr>
          <a:xfrm>
            <a:off x="792480" y="4008120"/>
            <a:ext cx="2926080" cy="891540"/>
          </a:xfrm>
          <a:prstGeom prst="rect">
            <a:avLst/>
          </a:prstGeom>
          <a:noFill/>
          <a:ln/>
        </p:spPr>
        <p:txBody>
          <a:bodyPr wrap="square" lIns="0" tIns="0" rIns="0" bIns="0" rtlCol="0" anchor="t"/>
          <a:lstStyle/>
          <a:p>
            <a:pPr algn="r">
              <a:lnSpc>
                <a:spcPts val="2317"/>
              </a:lnSpc>
            </a:pPr>
            <a:r>
              <a:rPr lang="en-US" sz="1542" dirty="0">
                <a:solidFill>
                  <a:srgbClr val="222770"/>
                </a:solidFill>
                <a:latin typeface="Arial-Regular" pitchFamily="34" charset="0"/>
                <a:ea typeface="Arial-Regular" pitchFamily="34" charset="-122"/>
                <a:cs typeface="Arial-Regular" pitchFamily="34" charset="-120"/>
              </a:rPr>
              <a:t>Use Seaborn to enhance Matplotlib plots with better aesthetics.</a:t>
            </a:r>
            <a:endParaRPr lang="en-US" sz="1542" dirty="0"/>
          </a:p>
        </p:txBody>
      </p:sp>
      <p:sp>
        <p:nvSpPr>
          <p:cNvPr id="15" name="Text 9"/>
          <p:cNvSpPr/>
          <p:nvPr/>
        </p:nvSpPr>
        <p:spPr>
          <a:xfrm>
            <a:off x="8092440" y="2819400"/>
            <a:ext cx="3322320" cy="89154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Combine Matplotlib’s features with Seaborn’s convenience for complex visualizations.</a:t>
            </a:r>
            <a:endParaRPr lang="en-US" sz="1542"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00100" y="162306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206740" y="162306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4503420" y="1623060"/>
            <a:ext cx="3192780" cy="2110740"/>
          </a:xfrm>
          <a:prstGeom prst="rect">
            <a:avLst/>
          </a:prstGeom>
        </p:spPr>
      </p:pic>
      <p:sp>
        <p:nvSpPr>
          <p:cNvPr id="6" name="Text 0"/>
          <p:cNvSpPr/>
          <p:nvPr/>
        </p:nvSpPr>
        <p:spPr>
          <a:xfrm>
            <a:off x="4503420" y="3924300"/>
            <a:ext cx="3192780" cy="350520"/>
          </a:xfrm>
          <a:prstGeom prst="rect">
            <a:avLst/>
          </a:prstGeom>
          <a:noFill/>
          <a:ln/>
        </p:spPr>
        <p:txBody>
          <a:bodyPr wrap="none" lIns="0" tIns="0" rIns="0" bIns="0" rtlCol="0" anchor="t"/>
          <a:lstStyle/>
          <a:p>
            <a:pPr algn="ct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Scientific Research</a:t>
            </a:r>
            <a:endParaRPr lang="en-US" sz="1933" dirty="0"/>
          </a:p>
        </p:txBody>
      </p:sp>
      <p:sp>
        <p:nvSpPr>
          <p:cNvPr id="7" name="Text 1"/>
          <p:cNvSpPr/>
          <p:nvPr/>
        </p:nvSpPr>
        <p:spPr>
          <a:xfrm>
            <a:off x="4503420" y="4381500"/>
            <a:ext cx="3192780" cy="177546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Visualizations are pivotal in scientific research for clearly conveying results and trends, facilitating communication among researchers and the broader audience.</a:t>
            </a:r>
            <a:endParaRPr lang="en-US" sz="1542" dirty="0"/>
          </a:p>
        </p:txBody>
      </p:sp>
      <p:sp>
        <p:nvSpPr>
          <p:cNvPr id="8" name="Text 2"/>
          <p:cNvSpPr/>
          <p:nvPr/>
        </p:nvSpPr>
        <p:spPr>
          <a:xfrm>
            <a:off x="8206740" y="3924300"/>
            <a:ext cx="3192780" cy="350520"/>
          </a:xfrm>
          <a:prstGeom prst="rect">
            <a:avLst/>
          </a:prstGeom>
          <a:noFill/>
          <a:ln/>
        </p:spPr>
        <p:txBody>
          <a:bodyPr wrap="none" lIns="0" tIns="0" rIns="0" bIns="0" rtlCol="0" anchor="t"/>
          <a:lstStyle/>
          <a:p>
            <a:pPr algn="ct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Education and Training</a:t>
            </a:r>
            <a:endParaRPr lang="en-US" sz="1933" dirty="0"/>
          </a:p>
        </p:txBody>
      </p:sp>
      <p:sp>
        <p:nvSpPr>
          <p:cNvPr id="9" name="Text 3"/>
          <p:cNvSpPr/>
          <p:nvPr/>
        </p:nvSpPr>
        <p:spPr>
          <a:xfrm>
            <a:off x="800100" y="4381500"/>
            <a:ext cx="3192780" cy="147828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Data visualization plays a crucial role in business intelligence, where stakeholders need to quickly grasp insights from complex data sets to inform strategies and decisions.</a:t>
            </a:r>
            <a:endParaRPr lang="en-US" sz="1542" dirty="0"/>
          </a:p>
        </p:txBody>
      </p:sp>
      <p:sp>
        <p:nvSpPr>
          <p:cNvPr id="10" name="Text 4"/>
          <p:cNvSpPr/>
          <p:nvPr/>
        </p:nvSpPr>
        <p:spPr>
          <a:xfrm>
            <a:off x="8206740" y="4381500"/>
            <a:ext cx="3192780" cy="1478280"/>
          </a:xfrm>
          <a:prstGeom prst="rect">
            <a:avLst/>
          </a:prstGeom>
          <a:noFill/>
          <a:ln/>
        </p:spPr>
        <p:txBody>
          <a:bodyPr wrap="square" lIns="0" tIns="0" rIns="0" bIns="0" rtlCol="0" anchor="t"/>
          <a:lstStyle/>
          <a:p>
            <a:pPr algn="ctr">
              <a:lnSpc>
                <a:spcPts val="2317"/>
              </a:lnSpc>
            </a:pPr>
            <a:r>
              <a:rPr lang="en-US" sz="1542" dirty="0">
                <a:solidFill>
                  <a:srgbClr val="222770"/>
                </a:solidFill>
                <a:latin typeface="Arial-Regular" pitchFamily="34" charset="0"/>
                <a:ea typeface="Arial-Regular" pitchFamily="34" charset="-122"/>
                <a:cs typeface="Arial-Regular" pitchFamily="34" charset="-120"/>
              </a:rPr>
              <a:t>Effective data visualization aids in teaching complex concepts, making learning more engaging and accessible for students in various disciplines.</a:t>
            </a:r>
            <a:endParaRPr lang="en-US" sz="1542" dirty="0"/>
          </a:p>
        </p:txBody>
      </p:sp>
      <p:sp>
        <p:nvSpPr>
          <p:cNvPr id="11" name="Text 5"/>
          <p:cNvSpPr/>
          <p:nvPr/>
        </p:nvSpPr>
        <p:spPr>
          <a:xfrm>
            <a:off x="800100" y="3924300"/>
            <a:ext cx="3192780" cy="350520"/>
          </a:xfrm>
          <a:prstGeom prst="rect">
            <a:avLst/>
          </a:prstGeom>
          <a:noFill/>
          <a:ln/>
        </p:spPr>
        <p:txBody>
          <a:bodyPr wrap="none" lIns="0" tIns="0" rIns="0" bIns="0" rtlCol="0" anchor="t"/>
          <a:lstStyle/>
          <a:p>
            <a:pPr algn="ctr">
              <a:lnSpc>
                <a:spcPts val="2708"/>
              </a:lnSpc>
            </a:pPr>
            <a:r>
              <a:rPr lang="en-US" sz="1933" dirty="0">
                <a:solidFill>
                  <a:srgbClr val="3642C6"/>
                </a:solidFill>
                <a:latin typeface="思源黑体-思源黑体-SemiBold" pitchFamily="34" charset="0"/>
                <a:ea typeface="思源黑体-思源黑体-SemiBold" pitchFamily="34" charset="-122"/>
                <a:cs typeface="思源黑体-思源黑体-SemiBold" pitchFamily="34" charset="-120"/>
              </a:rPr>
              <a:t>Business Intelligence</a:t>
            </a:r>
            <a:endParaRPr lang="en-US" sz="1933" dirty="0"/>
          </a:p>
        </p:txBody>
      </p:sp>
      <p:sp>
        <p:nvSpPr>
          <p:cNvPr id="12" name="Text 6"/>
          <p:cNvSpPr/>
          <p:nvPr/>
        </p:nvSpPr>
        <p:spPr>
          <a:xfrm>
            <a:off x="693420" y="601980"/>
            <a:ext cx="10820400" cy="693420"/>
          </a:xfrm>
          <a:prstGeom prst="rect">
            <a:avLst/>
          </a:prstGeom>
          <a:noFill/>
          <a:ln/>
        </p:spPr>
        <p:txBody>
          <a:bodyPr wrap="none" lIns="0" tIns="0" rIns="0" bIns="0" rtlCol="0" anchor="t"/>
          <a:lstStyle/>
          <a:p>
            <a:pPr>
              <a:lnSpc>
                <a:spcPts val="5416"/>
              </a:lnSpc>
            </a:pPr>
            <a:r>
              <a:rPr lang="en-US" sz="3867" dirty="0">
                <a:solidFill>
                  <a:srgbClr val="3642C6"/>
                </a:solidFill>
                <a:latin typeface="思源黑体-思源黑体-SemiBold" pitchFamily="34" charset="0"/>
                <a:ea typeface="思源黑体-思源黑体-SemiBold" pitchFamily="34" charset="-122"/>
                <a:cs typeface="思源黑体-思源黑体-SemiBold" pitchFamily="34" charset="-120"/>
              </a:rPr>
              <a:t>Practical Applications of Data Visualization</a:t>
            </a:r>
            <a:endParaRPr lang="en-US" sz="3867"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964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964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96440"/>
            <a:ext cx="3787140" cy="3787140"/>
          </a:xfrm>
          <a:prstGeom prst="rect">
            <a:avLst/>
          </a:prstGeom>
        </p:spPr>
      </p:pic>
      <p:sp>
        <p:nvSpPr>
          <p:cNvPr id="6" name="Text 0"/>
          <p:cNvSpPr/>
          <p:nvPr/>
        </p:nvSpPr>
        <p:spPr>
          <a:xfrm>
            <a:off x="4724400" y="347472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1</a:t>
            </a:r>
            <a:endParaRPr lang="en-US" sz="1933" dirty="0"/>
          </a:p>
        </p:txBody>
      </p:sp>
      <p:sp>
        <p:nvSpPr>
          <p:cNvPr id="7" name="Text 1"/>
          <p:cNvSpPr/>
          <p:nvPr/>
        </p:nvSpPr>
        <p:spPr>
          <a:xfrm>
            <a:off x="6484620" y="495300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3</a:t>
            </a:r>
            <a:endParaRPr lang="en-US" sz="1933" dirty="0"/>
          </a:p>
        </p:txBody>
      </p:sp>
      <p:sp>
        <p:nvSpPr>
          <p:cNvPr id="8" name="Text 2"/>
          <p:cNvSpPr/>
          <p:nvPr/>
        </p:nvSpPr>
        <p:spPr>
          <a:xfrm>
            <a:off x="6880860" y="2689860"/>
            <a:ext cx="144780" cy="373380"/>
          </a:xfrm>
          <a:prstGeom prst="rect">
            <a:avLst/>
          </a:prstGeom>
          <a:noFill/>
          <a:ln/>
        </p:spPr>
        <p:txBody>
          <a:bodyPr wrap="none" lIns="0" tIns="0" rIns="0" bIns="0" rtlCol="0" anchor="t"/>
          <a:lstStyle/>
          <a:p>
            <a:pPr>
              <a:lnSpc>
                <a:spcPts val="2900"/>
              </a:lnSpc>
            </a:pPr>
            <a:r>
              <a:rPr lang="en-US" sz="1933" dirty="0">
                <a:solidFill>
                  <a:srgbClr val="4F4F4F"/>
                </a:solidFill>
                <a:latin typeface="Arial-Regular" pitchFamily="34" charset="0"/>
                <a:ea typeface="Arial-Regular" pitchFamily="34" charset="-122"/>
                <a:cs typeface="Arial-Regular" pitchFamily="34" charset="-120"/>
              </a:rPr>
              <a:t>2</a:t>
            </a:r>
            <a:endParaRPr lang="en-US" sz="1933" dirty="0"/>
          </a:p>
        </p:txBody>
      </p:sp>
      <p:sp>
        <p:nvSpPr>
          <p:cNvPr id="9" name="Text 3"/>
          <p:cNvSpPr/>
          <p:nvPr/>
        </p:nvSpPr>
        <p:spPr>
          <a:xfrm>
            <a:off x="693420" y="1082040"/>
            <a:ext cx="10820400" cy="693420"/>
          </a:xfrm>
          <a:prstGeom prst="rect">
            <a:avLst/>
          </a:prstGeom>
          <a:noFill/>
          <a:ln/>
        </p:spPr>
        <p:txBody>
          <a:bodyPr wrap="none" lIns="0" tIns="0" rIns="0" bIns="0" rtlCol="0" anchor="t"/>
          <a:lstStyle/>
          <a:p>
            <a:pPr>
              <a:lnSpc>
                <a:spcPts val="5433"/>
              </a:lnSpc>
            </a:pPr>
            <a:r>
              <a:rPr lang="en-US" sz="3883" dirty="0">
                <a:solidFill>
                  <a:srgbClr val="3642C6"/>
                </a:solidFill>
                <a:latin typeface="思源黑体-思源黑体-SemiBold" pitchFamily="34" charset="0"/>
                <a:ea typeface="思源黑体-思源黑体-SemiBold" pitchFamily="34" charset="-122"/>
                <a:cs typeface="思源黑体-思源黑体-SemiBold" pitchFamily="34" charset="-120"/>
              </a:rPr>
              <a:t>Conclusion on Data Visualization Tools</a:t>
            </a:r>
            <a:endParaRPr lang="en-US" sz="3883" dirty="0"/>
          </a:p>
        </p:txBody>
      </p:sp>
      <p:sp>
        <p:nvSpPr>
          <p:cNvPr id="10" name="Text 4"/>
          <p:cNvSpPr/>
          <p:nvPr/>
        </p:nvSpPr>
        <p:spPr>
          <a:xfrm>
            <a:off x="8092440" y="2225040"/>
            <a:ext cx="3322320" cy="701040"/>
          </a:xfrm>
          <a:prstGeom prst="rect">
            <a:avLst/>
          </a:prstGeom>
          <a:noFill/>
          <a:ln/>
        </p:spPr>
        <p:txBody>
          <a:bodyPr wrap="square" lIns="0" tIns="0" rIns="0" bIns="0" rtlCol="0" anchor="t"/>
          <a:lstStyle/>
          <a:p>
            <a:pPr>
              <a:lnSpc>
                <a:spcPts val="2725"/>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Enhanced Analytical Skills</a:t>
            </a:r>
            <a:endParaRPr lang="en-US" sz="1950" dirty="0"/>
          </a:p>
        </p:txBody>
      </p:sp>
      <p:sp>
        <p:nvSpPr>
          <p:cNvPr id="11" name="Text 5"/>
          <p:cNvSpPr/>
          <p:nvPr/>
        </p:nvSpPr>
        <p:spPr>
          <a:xfrm>
            <a:off x="8092440" y="3139440"/>
            <a:ext cx="3322320" cy="59436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Mastering these tools significantly boosts analytical capabilities.</a:t>
            </a:r>
            <a:endParaRPr lang="en-US" sz="1542" dirty="0"/>
          </a:p>
        </p:txBody>
      </p:sp>
      <p:sp>
        <p:nvSpPr>
          <p:cNvPr id="12" name="Text 6"/>
          <p:cNvSpPr/>
          <p:nvPr/>
        </p:nvSpPr>
        <p:spPr>
          <a:xfrm>
            <a:off x="792480" y="3101340"/>
            <a:ext cx="2926080" cy="701040"/>
          </a:xfrm>
          <a:prstGeom prst="rect">
            <a:avLst/>
          </a:prstGeom>
          <a:noFill/>
          <a:ln/>
        </p:spPr>
        <p:txBody>
          <a:bodyPr wrap="square" lIns="0" tIns="0" rIns="0" bIns="0" rtlCol="0" anchor="t"/>
          <a:lstStyle/>
          <a:p>
            <a:pPr algn="r">
              <a:lnSpc>
                <a:spcPts val="2725"/>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Data Visualization Importance</a:t>
            </a:r>
            <a:endParaRPr lang="en-US" sz="1950" dirty="0"/>
          </a:p>
        </p:txBody>
      </p:sp>
      <p:sp>
        <p:nvSpPr>
          <p:cNvPr id="13" name="Text 7"/>
          <p:cNvSpPr/>
          <p:nvPr/>
        </p:nvSpPr>
        <p:spPr>
          <a:xfrm>
            <a:off x="792480" y="4015740"/>
            <a:ext cx="2926080" cy="891540"/>
          </a:xfrm>
          <a:prstGeom prst="rect">
            <a:avLst/>
          </a:prstGeom>
          <a:noFill/>
          <a:ln/>
        </p:spPr>
        <p:txBody>
          <a:bodyPr wrap="square" lIns="0" tIns="0" rIns="0" bIns="0" rtlCol="0" anchor="t"/>
          <a:lstStyle/>
          <a:p>
            <a:pPr algn="r">
              <a:lnSpc>
                <a:spcPts val="2317"/>
              </a:lnSpc>
            </a:pPr>
            <a:r>
              <a:rPr lang="en-US" sz="1542" dirty="0">
                <a:solidFill>
                  <a:srgbClr val="222770"/>
                </a:solidFill>
                <a:latin typeface="Arial-Regular" pitchFamily="34" charset="0"/>
                <a:ea typeface="Arial-Regular" pitchFamily="34" charset="-122"/>
                <a:cs typeface="Arial-Regular" pitchFamily="34" charset="-120"/>
              </a:rPr>
              <a:t>Utilizing Matplotlib and Seaborn empowers effective data exploration and presentation.</a:t>
            </a:r>
            <a:endParaRPr lang="en-US" sz="1542" dirty="0"/>
          </a:p>
        </p:txBody>
      </p:sp>
      <p:sp>
        <p:nvSpPr>
          <p:cNvPr id="14" name="Text 8"/>
          <p:cNvSpPr/>
          <p:nvPr/>
        </p:nvSpPr>
        <p:spPr>
          <a:xfrm>
            <a:off x="8092440" y="4267200"/>
            <a:ext cx="3322320" cy="701040"/>
          </a:xfrm>
          <a:prstGeom prst="rect">
            <a:avLst/>
          </a:prstGeom>
          <a:noFill/>
          <a:ln/>
        </p:spPr>
        <p:txBody>
          <a:bodyPr wrap="square" lIns="0" tIns="0" rIns="0" bIns="0" rtlCol="0" anchor="t"/>
          <a:lstStyle/>
          <a:p>
            <a:pPr>
              <a:lnSpc>
                <a:spcPts val="2725"/>
              </a:lnSpc>
            </a:pPr>
            <a:r>
              <a:rPr lang="en-US" sz="1950" dirty="0">
                <a:solidFill>
                  <a:srgbClr val="3642C6"/>
                </a:solidFill>
                <a:latin typeface="思源黑体-思源黑体-SemiBold" pitchFamily="34" charset="0"/>
                <a:ea typeface="思源黑体-思源黑体-SemiBold" pitchFamily="34" charset="-122"/>
                <a:cs typeface="思源黑体-思源黑体-SemiBold" pitchFamily="34" charset="-120"/>
              </a:rPr>
              <a:t>Clearer Insight Communication</a:t>
            </a:r>
            <a:endParaRPr lang="en-US" sz="1950" dirty="0"/>
          </a:p>
        </p:txBody>
      </p:sp>
      <p:sp>
        <p:nvSpPr>
          <p:cNvPr id="15" name="Text 9"/>
          <p:cNvSpPr/>
          <p:nvPr/>
        </p:nvSpPr>
        <p:spPr>
          <a:xfrm>
            <a:off x="8092440" y="5181600"/>
            <a:ext cx="3322320" cy="594360"/>
          </a:xfrm>
          <a:prstGeom prst="rect">
            <a:avLst/>
          </a:prstGeom>
          <a:noFill/>
          <a:ln/>
        </p:spPr>
        <p:txBody>
          <a:bodyPr wrap="square" lIns="0" tIns="0" rIns="0" bIns="0" rtlCol="0" anchor="t"/>
          <a:lstStyle/>
          <a:p>
            <a:pPr>
              <a:lnSpc>
                <a:spcPts val="2317"/>
              </a:lnSpc>
            </a:pPr>
            <a:r>
              <a:rPr lang="en-US" sz="1542" dirty="0">
                <a:solidFill>
                  <a:srgbClr val="222770"/>
                </a:solidFill>
                <a:latin typeface="Arial-Regular" pitchFamily="34" charset="0"/>
                <a:ea typeface="Arial-Regular" pitchFamily="34" charset="-122"/>
                <a:cs typeface="Arial-Regular" pitchFamily="34" charset="-120"/>
              </a:rPr>
              <a:t>Facilitates clearer communication of insights across various fields.</a:t>
            </a:r>
            <a:endParaRPr lang="en-US" sz="154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582966" y="586045"/>
            <a:ext cx="291053" cy="290087"/>
          </a:xfrm>
          <a:prstGeom prst="rect">
            <a:avLst/>
          </a:prstGeom>
        </p:spPr>
      </p:pic>
      <p:sp>
        <p:nvSpPr>
          <p:cNvPr id="5" name="object 5"/>
          <p:cNvSpPr txBox="1">
            <a:spLocks noGrp="1"/>
          </p:cNvSpPr>
          <p:nvPr>
            <p:ph type="title"/>
          </p:nvPr>
        </p:nvSpPr>
        <p:spPr>
          <a:xfrm>
            <a:off x="642617" y="2589378"/>
            <a:ext cx="6885305" cy="1243930"/>
          </a:xfrm>
          <a:prstGeom prst="rect">
            <a:avLst/>
          </a:prstGeom>
        </p:spPr>
        <p:txBody>
          <a:bodyPr vert="horz" wrap="square" lIns="0" tIns="12700" rIns="0" bIns="0" rtlCol="0">
            <a:spAutoFit/>
          </a:bodyPr>
          <a:lstStyle/>
          <a:p>
            <a:pPr marL="12700">
              <a:lnSpc>
                <a:spcPct val="100000"/>
              </a:lnSpc>
              <a:spcBef>
                <a:spcPts val="100"/>
              </a:spcBef>
            </a:pPr>
            <a:r>
              <a:rPr lang="en-US" sz="4000" spc="-35" dirty="0">
                <a:solidFill>
                  <a:srgbClr val="4BB0FF"/>
                </a:solidFill>
              </a:rPr>
              <a:t>Introduction to </a:t>
            </a:r>
            <a:r>
              <a:rPr lang="en-GB" sz="4000" spc="-35" dirty="0">
                <a:solidFill>
                  <a:srgbClr val="4BB0FF"/>
                </a:solidFill>
              </a:rPr>
              <a:t>Data Analysis &amp; Interpretation with Python</a:t>
            </a:r>
            <a:endParaRPr lang="en-US" sz="4000" spc="-10" dirty="0">
              <a:solidFill>
                <a:srgbClr val="4BB0FF"/>
              </a:solidFill>
            </a:endParaRPr>
          </a:p>
        </p:txBody>
      </p:sp>
      <p:pic>
        <p:nvPicPr>
          <p:cNvPr id="18" name="Picture 17">
            <a:extLst>
              <a:ext uri="{FF2B5EF4-FFF2-40B4-BE49-F238E27FC236}">
                <a16:creationId xmlns:a16="http://schemas.microsoft.com/office/drawing/2014/main" id="{8A3506EF-0202-3BE5-7E70-6582C3C977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29F53439-E6FC-F2B3-32E8-1D6F1BC1A8B0}"/>
              </a:ext>
            </a:extLst>
          </p:cNvPr>
          <p:cNvPicPr>
            <a:picLocks noChangeAspect="1"/>
          </p:cNvPicPr>
          <p:nvPr/>
        </p:nvPicPr>
        <p:blipFill>
          <a:blip r:embed="rId4"/>
          <a:stretch>
            <a:fillRect/>
          </a:stretch>
        </p:blipFill>
        <p:spPr>
          <a:xfrm>
            <a:off x="8106731" y="2209800"/>
            <a:ext cx="4055737" cy="458938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4145280" cy="6865620"/>
          </a:xfrm>
          <a:prstGeom prst="rect">
            <a:avLst/>
          </a:prstGeom>
        </p:spPr>
      </p:pic>
      <p:sp>
        <p:nvSpPr>
          <p:cNvPr id="4" name="Text 0"/>
          <p:cNvSpPr/>
          <p:nvPr/>
        </p:nvSpPr>
        <p:spPr>
          <a:xfrm>
            <a:off x="4838700" y="2103120"/>
            <a:ext cx="667512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Statistical Tools for Data Analysis</a:t>
            </a:r>
            <a:endParaRPr lang="en-US" sz="5341" dirty="0"/>
          </a:p>
        </p:txBody>
      </p:sp>
      <p:sp>
        <p:nvSpPr>
          <p:cNvPr id="5" name="Text 1"/>
          <p:cNvSpPr/>
          <p:nvPr/>
        </p:nvSpPr>
        <p:spPr>
          <a:xfrm>
            <a:off x="4838700" y="4023360"/>
            <a:ext cx="66751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presentation explores statistical tools that are essential for summarizing and analyzing data. Understanding these tools aids in making informed decisions based on data insights.</a:t>
            </a:r>
            <a:endParaRPr lang="en-US" sz="1542"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14706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Mean, Median, Mode</a:t>
            </a:r>
            <a:endParaRPr lang="en-US" sz="1950" dirty="0"/>
          </a:p>
        </p:txBody>
      </p:sp>
      <p:sp>
        <p:nvSpPr>
          <p:cNvPr id="5" name="Text 1"/>
          <p:cNvSpPr/>
          <p:nvPr/>
        </p:nvSpPr>
        <p:spPr>
          <a:xfrm>
            <a:off x="899160" y="3581400"/>
            <a:ext cx="31927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These measures summarize data by indicating the average, middle, and most frequent values.</a:t>
            </a:r>
            <a:endParaRPr lang="en-US" sz="1542" dirty="0"/>
          </a:p>
        </p:txBody>
      </p:sp>
      <p:sp>
        <p:nvSpPr>
          <p:cNvPr id="6" name="Text 2"/>
          <p:cNvSpPr/>
          <p:nvPr/>
        </p:nvSpPr>
        <p:spPr>
          <a:xfrm>
            <a:off x="4503420" y="3581400"/>
            <a:ext cx="31927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Range indicates the spread of the data, while variance quantifies the degree of variation.</a:t>
            </a:r>
            <a:endParaRPr lang="en-US" sz="1542" dirty="0"/>
          </a:p>
        </p:txBody>
      </p:sp>
      <p:sp>
        <p:nvSpPr>
          <p:cNvPr id="7" name="Text 3"/>
          <p:cNvSpPr/>
          <p:nvPr/>
        </p:nvSpPr>
        <p:spPr>
          <a:xfrm>
            <a:off x="8107680" y="314706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Standard Deviation</a:t>
            </a:r>
            <a:endParaRPr lang="en-US" sz="1950" dirty="0"/>
          </a:p>
        </p:txBody>
      </p:sp>
      <p:sp>
        <p:nvSpPr>
          <p:cNvPr id="8" name="Text 4"/>
          <p:cNvSpPr/>
          <p:nvPr/>
        </p:nvSpPr>
        <p:spPr>
          <a:xfrm>
            <a:off x="4503420" y="314706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Range and Variance</a:t>
            </a:r>
            <a:endParaRPr lang="en-US" sz="1950" dirty="0"/>
          </a:p>
        </p:txBody>
      </p:sp>
      <p:sp>
        <p:nvSpPr>
          <p:cNvPr id="9" name="Text 5"/>
          <p:cNvSpPr/>
          <p:nvPr/>
        </p:nvSpPr>
        <p:spPr>
          <a:xfrm>
            <a:off x="693420" y="219456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Descriptive Statistics Overview</a:t>
            </a:r>
            <a:endParaRPr lang="en-US" sz="3908" dirty="0"/>
          </a:p>
        </p:txBody>
      </p:sp>
      <p:sp>
        <p:nvSpPr>
          <p:cNvPr id="10" name="Text 6"/>
          <p:cNvSpPr/>
          <p:nvPr/>
        </p:nvSpPr>
        <p:spPr>
          <a:xfrm>
            <a:off x="8107680" y="3581400"/>
            <a:ext cx="31927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statistic expresses how much data deviates from the mean, offering insights into data consistency.</a:t>
            </a:r>
            <a:endParaRPr lang="en-US" sz="1542"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917180" y="323850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323850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3238500"/>
            <a:ext cx="396240" cy="396240"/>
          </a:xfrm>
          <a:prstGeom prst="rect">
            <a:avLst/>
          </a:prstGeom>
        </p:spPr>
      </p:pic>
      <p:sp>
        <p:nvSpPr>
          <p:cNvPr id="7" name="Text 0"/>
          <p:cNvSpPr/>
          <p:nvPr/>
        </p:nvSpPr>
        <p:spPr>
          <a:xfrm>
            <a:off x="8046720" y="33070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8" name="Text 1"/>
          <p:cNvSpPr/>
          <p:nvPr/>
        </p:nvSpPr>
        <p:spPr>
          <a:xfrm>
            <a:off x="4442460" y="33070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830580" y="330708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3"/>
          <p:cNvSpPr/>
          <p:nvPr/>
        </p:nvSpPr>
        <p:spPr>
          <a:xfrm>
            <a:off x="1341120" y="3688080"/>
            <a:ext cx="294894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Ideal for representing categorical data visually.</a:t>
            </a:r>
            <a:endParaRPr lang="en-US" sz="1542" dirty="0"/>
          </a:p>
        </p:txBody>
      </p:sp>
      <p:sp>
        <p:nvSpPr>
          <p:cNvPr id="11" name="Text 4"/>
          <p:cNvSpPr/>
          <p:nvPr/>
        </p:nvSpPr>
        <p:spPr>
          <a:xfrm>
            <a:off x="4945380" y="3688080"/>
            <a:ext cx="294894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Graphical representation of frequency distribution of numerical data.</a:t>
            </a:r>
            <a:endParaRPr lang="en-US" sz="1542" dirty="0"/>
          </a:p>
        </p:txBody>
      </p:sp>
      <p:sp>
        <p:nvSpPr>
          <p:cNvPr id="12" name="Text 5"/>
          <p:cNvSpPr/>
          <p:nvPr/>
        </p:nvSpPr>
        <p:spPr>
          <a:xfrm>
            <a:off x="4945380" y="326136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Histograms</a:t>
            </a:r>
            <a:endParaRPr lang="en-US" sz="1950" dirty="0"/>
          </a:p>
        </p:txBody>
      </p:sp>
      <p:sp>
        <p:nvSpPr>
          <p:cNvPr id="13" name="Text 6"/>
          <p:cNvSpPr/>
          <p:nvPr/>
        </p:nvSpPr>
        <p:spPr>
          <a:xfrm>
            <a:off x="8557260" y="3688080"/>
            <a:ext cx="294894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Showcases distribution based on summary statistics, highlighting median and outliers.</a:t>
            </a:r>
            <a:endParaRPr lang="en-US" sz="1542" dirty="0"/>
          </a:p>
        </p:txBody>
      </p:sp>
      <p:sp>
        <p:nvSpPr>
          <p:cNvPr id="14" name="Text 7"/>
          <p:cNvSpPr/>
          <p:nvPr/>
        </p:nvSpPr>
        <p:spPr>
          <a:xfrm>
            <a:off x="693420" y="21869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 Techniques</a:t>
            </a:r>
            <a:endParaRPr lang="en-US" sz="3908" dirty="0"/>
          </a:p>
        </p:txBody>
      </p:sp>
      <p:sp>
        <p:nvSpPr>
          <p:cNvPr id="15" name="Text 8"/>
          <p:cNvSpPr/>
          <p:nvPr/>
        </p:nvSpPr>
        <p:spPr>
          <a:xfrm>
            <a:off x="8557260" y="326136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Box Plots</a:t>
            </a:r>
            <a:endParaRPr lang="en-US" sz="1950" dirty="0"/>
          </a:p>
        </p:txBody>
      </p:sp>
      <p:sp>
        <p:nvSpPr>
          <p:cNvPr id="16" name="Text 9"/>
          <p:cNvSpPr/>
          <p:nvPr/>
        </p:nvSpPr>
        <p:spPr>
          <a:xfrm>
            <a:off x="1341120" y="326136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Bar and Pie Charts</a:t>
            </a:r>
            <a:endParaRPr lang="en-US" sz="195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505968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522720" y="28575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522720" y="45415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693420" y="112014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Inferential Statistics Techniques</a:t>
            </a:r>
            <a:endParaRPr lang="en-US" sz="3867" dirty="0"/>
          </a:p>
        </p:txBody>
      </p:sp>
      <p:sp>
        <p:nvSpPr>
          <p:cNvPr id="10" name="Text 4"/>
          <p:cNvSpPr/>
          <p:nvPr/>
        </p:nvSpPr>
        <p:spPr>
          <a:xfrm>
            <a:off x="792480" y="385572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Uses sample data to make conclusions about a population.</a:t>
            </a:r>
            <a:endParaRPr lang="en-US" sz="1542" dirty="0"/>
          </a:p>
        </p:txBody>
      </p:sp>
      <p:sp>
        <p:nvSpPr>
          <p:cNvPr id="11" name="Text 5"/>
          <p:cNvSpPr/>
          <p:nvPr/>
        </p:nvSpPr>
        <p:spPr>
          <a:xfrm>
            <a:off x="792480" y="332994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Hypothesis Testing</a:t>
            </a:r>
            <a:endParaRPr lang="en-US" sz="1933" dirty="0"/>
          </a:p>
        </p:txBody>
      </p:sp>
      <p:sp>
        <p:nvSpPr>
          <p:cNvPr id="12" name="Text 6"/>
          <p:cNvSpPr/>
          <p:nvPr/>
        </p:nvSpPr>
        <p:spPr>
          <a:xfrm>
            <a:off x="8092440" y="447294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Regression Analysis</a:t>
            </a:r>
            <a:endParaRPr lang="en-US" sz="1933" dirty="0"/>
          </a:p>
        </p:txBody>
      </p:sp>
      <p:sp>
        <p:nvSpPr>
          <p:cNvPr id="13" name="Text 7"/>
          <p:cNvSpPr/>
          <p:nvPr/>
        </p:nvSpPr>
        <p:spPr>
          <a:xfrm>
            <a:off x="8092440" y="296418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Provide a range of values to estimate population parameters.</a:t>
            </a:r>
            <a:endParaRPr lang="en-US" sz="1542" dirty="0"/>
          </a:p>
        </p:txBody>
      </p:sp>
      <p:sp>
        <p:nvSpPr>
          <p:cNvPr id="14" name="Text 8"/>
          <p:cNvSpPr/>
          <p:nvPr/>
        </p:nvSpPr>
        <p:spPr>
          <a:xfrm>
            <a:off x="8092440" y="499872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Analyzes relationships between variables for predictions.</a:t>
            </a:r>
            <a:endParaRPr lang="en-US" sz="1542" dirty="0"/>
          </a:p>
        </p:txBody>
      </p:sp>
      <p:sp>
        <p:nvSpPr>
          <p:cNvPr id="15" name="Text 9"/>
          <p:cNvSpPr/>
          <p:nvPr/>
        </p:nvSpPr>
        <p:spPr>
          <a:xfrm>
            <a:off x="8092440" y="243078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Confidence Intervals</a:t>
            </a:r>
            <a:endParaRPr lang="en-US" sz="1933"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4373880" y="3116580"/>
            <a:ext cx="3451860" cy="1478280"/>
          </a:xfrm>
          <a:prstGeom prst="rect">
            <a:avLst/>
          </a:prstGeom>
        </p:spPr>
      </p:pic>
      <p:pic>
        <p:nvPicPr>
          <p:cNvPr id="5" name="Image 3" descr="preencoded.png"/>
          <p:cNvPicPr>
            <a:picLocks noChangeAspect="1"/>
          </p:cNvPicPr>
          <p:nvPr/>
        </p:nvPicPr>
        <p:blipFill>
          <a:blip r:embed="rId5"/>
          <a:stretch>
            <a:fillRect/>
          </a:stretch>
        </p:blipFill>
        <p:spPr>
          <a:xfrm>
            <a:off x="8046720" y="3116580"/>
            <a:ext cx="3451860" cy="1478280"/>
          </a:xfrm>
          <a:prstGeom prst="rect">
            <a:avLst/>
          </a:prstGeom>
        </p:spPr>
      </p:pic>
      <p:pic>
        <p:nvPicPr>
          <p:cNvPr id="6" name="Image 4" descr="preencoded.png"/>
          <p:cNvPicPr>
            <a:picLocks noChangeAspect="1"/>
          </p:cNvPicPr>
          <p:nvPr/>
        </p:nvPicPr>
        <p:blipFill>
          <a:blip r:embed="rId5"/>
          <a:stretch>
            <a:fillRect/>
          </a:stretch>
        </p:blipFill>
        <p:spPr>
          <a:xfrm>
            <a:off x="701040" y="3116580"/>
            <a:ext cx="3451860" cy="1478280"/>
          </a:xfrm>
          <a:prstGeom prst="rect">
            <a:avLst/>
          </a:prstGeom>
        </p:spPr>
      </p:pic>
      <p:sp>
        <p:nvSpPr>
          <p:cNvPr id="7" name="Text 0"/>
          <p:cNvSpPr/>
          <p:nvPr/>
        </p:nvSpPr>
        <p:spPr>
          <a:xfrm>
            <a:off x="4594860" y="397764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Measures association between ranked variables.</a:t>
            </a:r>
            <a:endParaRPr lang="en-US" sz="1542" dirty="0"/>
          </a:p>
        </p:txBody>
      </p:sp>
      <p:sp>
        <p:nvSpPr>
          <p:cNvPr id="8" name="Text 1"/>
          <p:cNvSpPr/>
          <p:nvPr/>
        </p:nvSpPr>
        <p:spPr>
          <a:xfrm>
            <a:off x="922020" y="3238500"/>
            <a:ext cx="3009900" cy="624840"/>
          </a:xfrm>
          <a:prstGeom prst="rect">
            <a:avLst/>
          </a:prstGeom>
          <a:noFill/>
          <a:ln/>
        </p:spPr>
        <p:txBody>
          <a:bodyPr wrap="squar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Pearson Correlation Coefficient</a:t>
            </a:r>
            <a:endParaRPr lang="en-US" sz="1950" dirty="0"/>
          </a:p>
        </p:txBody>
      </p:sp>
      <p:sp>
        <p:nvSpPr>
          <p:cNvPr id="9" name="Text 2"/>
          <p:cNvSpPr/>
          <p:nvPr/>
        </p:nvSpPr>
        <p:spPr>
          <a:xfrm>
            <a:off x="8267700" y="323850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Scatter Plots</a:t>
            </a:r>
            <a:endParaRPr lang="en-US" sz="1950" dirty="0"/>
          </a:p>
        </p:txBody>
      </p:sp>
      <p:sp>
        <p:nvSpPr>
          <p:cNvPr id="10" name="Text 3"/>
          <p:cNvSpPr/>
          <p:nvPr/>
        </p:nvSpPr>
        <p:spPr>
          <a:xfrm>
            <a:off x="4594860" y="3238500"/>
            <a:ext cx="3009900" cy="624840"/>
          </a:xfrm>
          <a:prstGeom prst="rect">
            <a:avLst/>
          </a:prstGeom>
          <a:noFill/>
          <a:ln/>
        </p:spPr>
        <p:txBody>
          <a:bodyPr wrap="squar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Spearman's Rank Correlation</a:t>
            </a:r>
            <a:endParaRPr lang="en-US" sz="1950" dirty="0"/>
          </a:p>
        </p:txBody>
      </p:sp>
      <p:sp>
        <p:nvSpPr>
          <p:cNvPr id="11" name="Text 4"/>
          <p:cNvSpPr/>
          <p:nvPr/>
        </p:nvSpPr>
        <p:spPr>
          <a:xfrm>
            <a:off x="922020" y="397764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Assesses linear relationship strength and direction.</a:t>
            </a:r>
            <a:endParaRPr lang="en-US" sz="1542" dirty="0"/>
          </a:p>
        </p:txBody>
      </p:sp>
      <p:sp>
        <p:nvSpPr>
          <p:cNvPr id="12" name="Text 5"/>
          <p:cNvSpPr/>
          <p:nvPr/>
        </p:nvSpPr>
        <p:spPr>
          <a:xfrm>
            <a:off x="693420" y="22631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Correlation Analysis</a:t>
            </a:r>
            <a:endParaRPr lang="en-US" sz="3908" dirty="0"/>
          </a:p>
        </p:txBody>
      </p:sp>
      <p:sp>
        <p:nvSpPr>
          <p:cNvPr id="13" name="Text 6"/>
          <p:cNvSpPr/>
          <p:nvPr/>
        </p:nvSpPr>
        <p:spPr>
          <a:xfrm>
            <a:off x="8267700" y="366522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Visualizes relationships and identifies correlation trends.</a:t>
            </a:r>
            <a:endParaRPr lang="en-US" sz="1542"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0916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434340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Data Transformation</a:t>
            </a:r>
            <a:endParaRPr lang="en-US" sz="1933" dirty="0"/>
          </a:p>
        </p:txBody>
      </p:sp>
      <p:sp>
        <p:nvSpPr>
          <p:cNvPr id="10" name="Text 4"/>
          <p:cNvSpPr/>
          <p:nvPr/>
        </p:nvSpPr>
        <p:spPr>
          <a:xfrm>
            <a:off x="8092440" y="486918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Normalizing or standardizing data prepares it for analysis, enhancing models' performance and ensuring that results are valid and interpretable.</a:t>
            </a:r>
            <a:endParaRPr lang="en-US" sz="1542" dirty="0"/>
          </a:p>
        </p:txBody>
      </p:sp>
      <p:sp>
        <p:nvSpPr>
          <p:cNvPr id="11" name="Text 5"/>
          <p:cNvSpPr/>
          <p:nvPr/>
        </p:nvSpPr>
        <p:spPr>
          <a:xfrm>
            <a:off x="8092440" y="235458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Identifying and managing outliers is crucial, as they can skew results and mislead interpretations; techniques include using z-scores or IQR methods.</a:t>
            </a:r>
            <a:endParaRPr lang="en-US" sz="1542" dirty="0"/>
          </a:p>
        </p:txBody>
      </p:sp>
      <p:sp>
        <p:nvSpPr>
          <p:cNvPr id="12" name="Text 6"/>
          <p:cNvSpPr/>
          <p:nvPr/>
        </p:nvSpPr>
        <p:spPr>
          <a:xfrm>
            <a:off x="792480" y="348996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Addressing missing values through methods like deletion or imputation ensures data integrity, allowing for more accurate analysis and conclusions.</a:t>
            </a:r>
            <a:endParaRPr lang="en-US" sz="1542" dirty="0"/>
          </a:p>
        </p:txBody>
      </p:sp>
      <p:sp>
        <p:nvSpPr>
          <p:cNvPr id="13" name="Text 7"/>
          <p:cNvSpPr/>
          <p:nvPr/>
        </p:nvSpPr>
        <p:spPr>
          <a:xfrm>
            <a:off x="8092440" y="182118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Outlier Detection</a:t>
            </a:r>
            <a:endParaRPr lang="en-US" sz="1933" dirty="0"/>
          </a:p>
        </p:txBody>
      </p:sp>
      <p:sp>
        <p:nvSpPr>
          <p:cNvPr id="14" name="Text 8"/>
          <p:cNvSpPr/>
          <p:nvPr/>
        </p:nvSpPr>
        <p:spPr>
          <a:xfrm>
            <a:off x="792480" y="296418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Handling Missing Data</a:t>
            </a:r>
            <a:endParaRPr lang="en-US" sz="1933" dirty="0"/>
          </a:p>
        </p:txBody>
      </p:sp>
      <p:sp>
        <p:nvSpPr>
          <p:cNvPr id="15" name="Text 9"/>
          <p:cNvSpPr/>
          <p:nvPr/>
        </p:nvSpPr>
        <p:spPr>
          <a:xfrm>
            <a:off x="693420" y="76962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Data Cleaning Techniques</a:t>
            </a:r>
            <a:endParaRPr lang="en-US" sz="3867"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00100" y="211836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206740" y="211836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4503420" y="2118360"/>
            <a:ext cx="3192780" cy="2110740"/>
          </a:xfrm>
          <a:prstGeom prst="rect">
            <a:avLst/>
          </a:prstGeom>
        </p:spPr>
      </p:pic>
      <p:sp>
        <p:nvSpPr>
          <p:cNvPr id="6" name="Text 0"/>
          <p:cNvSpPr/>
          <p:nvPr/>
        </p:nvSpPr>
        <p:spPr>
          <a:xfrm>
            <a:off x="800100" y="48463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versatile tool used for basic statistical analysis and visualization.</a:t>
            </a:r>
            <a:endParaRPr lang="en-US" sz="1542" dirty="0"/>
          </a:p>
        </p:txBody>
      </p:sp>
      <p:sp>
        <p:nvSpPr>
          <p:cNvPr id="7" name="Text 1"/>
          <p:cNvSpPr/>
          <p:nvPr/>
        </p:nvSpPr>
        <p:spPr>
          <a:xfrm>
            <a:off x="8206740" y="44196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Statistical Software</a:t>
            </a:r>
            <a:endParaRPr lang="en-US" sz="1950" dirty="0"/>
          </a:p>
        </p:txBody>
      </p:sp>
      <p:sp>
        <p:nvSpPr>
          <p:cNvPr id="8" name="Text 2"/>
          <p:cNvSpPr/>
          <p:nvPr/>
        </p:nvSpPr>
        <p:spPr>
          <a:xfrm>
            <a:off x="4503420" y="44196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 and Python</a:t>
            </a:r>
            <a:endParaRPr lang="en-US" sz="1950" dirty="0"/>
          </a:p>
        </p:txBody>
      </p:sp>
      <p:sp>
        <p:nvSpPr>
          <p:cNvPr id="9" name="Text 3"/>
          <p:cNvSpPr/>
          <p:nvPr/>
        </p:nvSpPr>
        <p:spPr>
          <a:xfrm>
            <a:off x="693420" y="117348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Software Tools Overview</a:t>
            </a:r>
            <a:endParaRPr lang="en-US" sz="3883" dirty="0"/>
          </a:p>
        </p:txBody>
      </p:sp>
      <p:sp>
        <p:nvSpPr>
          <p:cNvPr id="10" name="Text 4"/>
          <p:cNvSpPr/>
          <p:nvPr/>
        </p:nvSpPr>
        <p:spPr>
          <a:xfrm>
            <a:off x="4503420" y="48463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Powerful programming languages for statistical analysis and advanced modeling.</a:t>
            </a:r>
            <a:endParaRPr lang="en-US" sz="1542" dirty="0"/>
          </a:p>
        </p:txBody>
      </p:sp>
      <p:sp>
        <p:nvSpPr>
          <p:cNvPr id="11" name="Text 5"/>
          <p:cNvSpPr/>
          <p:nvPr/>
        </p:nvSpPr>
        <p:spPr>
          <a:xfrm>
            <a:off x="8206740" y="4846320"/>
            <a:ext cx="3192780" cy="7391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Tools like SPSS and SAS facilitate complex analysis through user-friendly interfaces.</a:t>
            </a:r>
            <a:endParaRPr lang="en-US" sz="1542" dirty="0"/>
          </a:p>
        </p:txBody>
      </p:sp>
      <p:sp>
        <p:nvSpPr>
          <p:cNvPr id="12" name="Text 6"/>
          <p:cNvSpPr/>
          <p:nvPr/>
        </p:nvSpPr>
        <p:spPr>
          <a:xfrm>
            <a:off x="800100" y="441960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Excel</a:t>
            </a:r>
            <a:endParaRPr lang="en-US" sz="195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243840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43840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438400"/>
            <a:ext cx="3787140" cy="3787140"/>
          </a:xfrm>
          <a:prstGeom prst="rect">
            <a:avLst/>
          </a:prstGeom>
        </p:spPr>
      </p:pic>
      <p:sp>
        <p:nvSpPr>
          <p:cNvPr id="6" name="Text 0"/>
          <p:cNvSpPr/>
          <p:nvPr/>
        </p:nvSpPr>
        <p:spPr>
          <a:xfrm>
            <a:off x="4724400" y="39471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880860" y="31623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484620" y="54254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556260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Statistical tools are widely applicable in multiple domains.</a:t>
            </a:r>
            <a:endParaRPr lang="en-US" sz="1542" dirty="0"/>
          </a:p>
        </p:txBody>
      </p:sp>
      <p:sp>
        <p:nvSpPr>
          <p:cNvPr id="10" name="Text 4"/>
          <p:cNvSpPr/>
          <p:nvPr/>
        </p:nvSpPr>
        <p:spPr>
          <a:xfrm>
            <a:off x="792480" y="449580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Mastering statistical tools is essential for effective data analysis.</a:t>
            </a:r>
            <a:endParaRPr lang="en-US" sz="1542" dirty="0"/>
          </a:p>
        </p:txBody>
      </p:sp>
      <p:sp>
        <p:nvSpPr>
          <p:cNvPr id="11" name="Text 5"/>
          <p:cNvSpPr/>
          <p:nvPr/>
        </p:nvSpPr>
        <p:spPr>
          <a:xfrm>
            <a:off x="792480" y="3657600"/>
            <a:ext cx="2926080" cy="624840"/>
          </a:xfrm>
          <a:prstGeom prst="rect">
            <a:avLst/>
          </a:prstGeom>
          <a:noFill/>
          <a:ln/>
        </p:spPr>
        <p:txBody>
          <a:bodyPr wrap="squar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Statistical Tools</a:t>
            </a:r>
            <a:endParaRPr lang="en-US" sz="1950" dirty="0"/>
          </a:p>
        </p:txBody>
      </p:sp>
      <p:sp>
        <p:nvSpPr>
          <p:cNvPr id="12" name="Text 6"/>
          <p:cNvSpPr/>
          <p:nvPr/>
        </p:nvSpPr>
        <p:spPr>
          <a:xfrm>
            <a:off x="693420" y="64008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 and Recommendations</a:t>
            </a:r>
            <a:endParaRPr lang="en-US" sz="3883" dirty="0"/>
          </a:p>
        </p:txBody>
      </p:sp>
      <p:sp>
        <p:nvSpPr>
          <p:cNvPr id="13" name="Text 7"/>
          <p:cNvSpPr/>
          <p:nvPr/>
        </p:nvSpPr>
        <p:spPr>
          <a:xfrm>
            <a:off x="8092440" y="4716780"/>
            <a:ext cx="3322320" cy="624840"/>
          </a:xfrm>
          <a:prstGeom prst="rect">
            <a:avLst/>
          </a:prstGeom>
          <a:noFill/>
          <a:ln/>
        </p:spPr>
        <p:txBody>
          <a:bodyPr wrap="squar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 in Various Fields</a:t>
            </a:r>
            <a:endParaRPr lang="en-US" sz="1950" dirty="0"/>
          </a:p>
        </p:txBody>
      </p:sp>
      <p:sp>
        <p:nvSpPr>
          <p:cNvPr id="14" name="Text 8"/>
          <p:cNvSpPr/>
          <p:nvPr/>
        </p:nvSpPr>
        <p:spPr>
          <a:xfrm>
            <a:off x="8092440" y="336804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Ongoing education in statistical tools is crucial for professionals.</a:t>
            </a:r>
            <a:endParaRPr lang="en-US" sz="1542" dirty="0"/>
          </a:p>
        </p:txBody>
      </p:sp>
      <p:sp>
        <p:nvSpPr>
          <p:cNvPr id="15" name="Text 9"/>
          <p:cNvSpPr/>
          <p:nvPr/>
        </p:nvSpPr>
        <p:spPr>
          <a:xfrm>
            <a:off x="693420" y="147828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Mastering statistical tools is key to extracting meaningful insights and supporting data-driven decisions. Continuous education in the latest techniques is vital, as statistical tools find broad applications across business, healthcare, and many other fields.</a:t>
            </a:r>
            <a:endParaRPr lang="en-US" sz="1542" dirty="0"/>
          </a:p>
        </p:txBody>
      </p:sp>
      <p:sp>
        <p:nvSpPr>
          <p:cNvPr id="16" name="Text 10"/>
          <p:cNvSpPr/>
          <p:nvPr/>
        </p:nvSpPr>
        <p:spPr>
          <a:xfrm>
            <a:off x="8092440" y="283464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Continuous Learning</a:t>
            </a:r>
            <a:endParaRPr lang="en-US" sz="19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693420" y="414528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Data visualization is essential for interpreting complex datasets. Matplotlib and Seaborn are powerful Python libraries that make it easier to create informative and visually appealing graphics to enhance data analysis.</a:t>
            </a:r>
            <a:endParaRPr lang="en-US" sz="1542" dirty="0"/>
          </a:p>
        </p:txBody>
      </p:sp>
      <p:sp>
        <p:nvSpPr>
          <p:cNvPr id="5" name="Text 1"/>
          <p:cNvSpPr/>
          <p:nvPr/>
        </p:nvSpPr>
        <p:spPr>
          <a:xfrm>
            <a:off x="693420" y="2232660"/>
            <a:ext cx="1082040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 with Matplotlib &amp; Seaborn</a:t>
            </a:r>
            <a:endParaRPr lang="en-US" sz="534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4518660"/>
            <a:ext cx="49911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offers extensive customization options for fonts, colors, and styles.</a:t>
            </a:r>
            <a:endParaRPr lang="en-US" sz="1542" dirty="0"/>
          </a:p>
        </p:txBody>
      </p:sp>
      <p:sp>
        <p:nvSpPr>
          <p:cNvPr id="5" name="Text 1"/>
          <p:cNvSpPr/>
          <p:nvPr/>
        </p:nvSpPr>
        <p:spPr>
          <a:xfrm>
            <a:off x="6309360" y="4091940"/>
            <a:ext cx="499110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Integration with Other Libraries</a:t>
            </a:r>
            <a:endParaRPr lang="en-US" sz="1950" dirty="0"/>
          </a:p>
        </p:txBody>
      </p:sp>
      <p:sp>
        <p:nvSpPr>
          <p:cNvPr id="6" name="Text 2"/>
          <p:cNvSpPr/>
          <p:nvPr/>
        </p:nvSpPr>
        <p:spPr>
          <a:xfrm>
            <a:off x="899160" y="4091940"/>
            <a:ext cx="499110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Customization Options</a:t>
            </a:r>
            <a:endParaRPr lang="en-US" sz="1950" dirty="0"/>
          </a:p>
        </p:txBody>
      </p:sp>
      <p:sp>
        <p:nvSpPr>
          <p:cNvPr id="7" name="Text 3"/>
          <p:cNvSpPr/>
          <p:nvPr/>
        </p:nvSpPr>
        <p:spPr>
          <a:xfrm>
            <a:off x="899160" y="2705100"/>
            <a:ext cx="499110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What is Matplotlib?</a:t>
            </a:r>
            <a:endParaRPr lang="en-US" sz="1950" dirty="0"/>
          </a:p>
        </p:txBody>
      </p:sp>
      <p:sp>
        <p:nvSpPr>
          <p:cNvPr id="8" name="Text 4"/>
          <p:cNvSpPr/>
          <p:nvPr/>
        </p:nvSpPr>
        <p:spPr>
          <a:xfrm>
            <a:off x="6309360" y="2705100"/>
            <a:ext cx="499110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Basic Plotting</a:t>
            </a:r>
            <a:endParaRPr lang="en-US" sz="1950" dirty="0"/>
          </a:p>
        </p:txBody>
      </p:sp>
      <p:sp>
        <p:nvSpPr>
          <p:cNvPr id="9" name="Text 5"/>
          <p:cNvSpPr/>
          <p:nvPr/>
        </p:nvSpPr>
        <p:spPr>
          <a:xfrm>
            <a:off x="6309360" y="3131820"/>
            <a:ext cx="49911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Users can create basic plots like line charts, bar graphs, and scatter plots.</a:t>
            </a:r>
            <a:endParaRPr lang="en-US" sz="1542" dirty="0"/>
          </a:p>
        </p:txBody>
      </p:sp>
      <p:sp>
        <p:nvSpPr>
          <p:cNvPr id="10" name="Text 6"/>
          <p:cNvSpPr/>
          <p:nvPr/>
        </p:nvSpPr>
        <p:spPr>
          <a:xfrm>
            <a:off x="693420" y="174498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Matplotlib</a:t>
            </a:r>
            <a:endParaRPr lang="en-US" sz="3908" dirty="0"/>
          </a:p>
        </p:txBody>
      </p:sp>
      <p:sp>
        <p:nvSpPr>
          <p:cNvPr id="11" name="Text 7"/>
          <p:cNvSpPr/>
          <p:nvPr/>
        </p:nvSpPr>
        <p:spPr>
          <a:xfrm>
            <a:off x="899160" y="3131820"/>
            <a:ext cx="49911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is a widely-used Python library for creating static, animated, and interactive visualizations.</a:t>
            </a:r>
            <a:endParaRPr lang="en-US" sz="1542" dirty="0"/>
          </a:p>
        </p:txBody>
      </p:sp>
      <p:sp>
        <p:nvSpPr>
          <p:cNvPr id="12" name="Text 8"/>
          <p:cNvSpPr/>
          <p:nvPr/>
        </p:nvSpPr>
        <p:spPr>
          <a:xfrm>
            <a:off x="6309360" y="4518660"/>
            <a:ext cx="49911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It integrates seamlessly with NumPy and Pandas for easy data visualization.</a:t>
            </a:r>
            <a:endParaRPr lang="en-US" sz="154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BB798A-BE26-B170-A8A2-3C45E09C9D3C}"/>
              </a:ext>
            </a:extLst>
          </p:cNvPr>
          <p:cNvSpPr>
            <a:spLocks noGrp="1"/>
          </p:cNvSpPr>
          <p:nvPr>
            <p:ph type="title"/>
          </p:nvPr>
        </p:nvSpPr>
        <p:spPr>
          <a:xfrm>
            <a:off x="640080" y="325369"/>
            <a:ext cx="4368602" cy="1956841"/>
          </a:xfrm>
        </p:spPr>
        <p:txBody>
          <a:bodyPr anchor="b">
            <a:normAutofit/>
          </a:bodyPr>
          <a:lstStyle/>
          <a:p>
            <a:r>
              <a:rPr lang="en-PK" sz="5400" dirty="0">
                <a:effectLst/>
                <a:latin typeface="Aptos" panose="020B0004020202020204" pitchFamily="34" charset="0"/>
                <a:ea typeface="Aptos" panose="020B0004020202020204" pitchFamily="34" charset="0"/>
                <a:cs typeface="Times New Roman" panose="02020603050405020304" pitchFamily="18" charset="0"/>
              </a:rPr>
              <a:t>Overview of data analysis</a:t>
            </a:r>
            <a:endParaRPr lang="en-PK" sz="5400" dirty="0"/>
          </a:p>
        </p:txBody>
      </p:sp>
      <p:sp>
        <p:nvSpPr>
          <p:cNvPr id="4" name="Content Placeholder 3">
            <a:extLst>
              <a:ext uri="{FF2B5EF4-FFF2-40B4-BE49-F238E27FC236}">
                <a16:creationId xmlns:a16="http://schemas.microsoft.com/office/drawing/2014/main" id="{FF44D7D3-3119-1279-469F-A2E1B02C568B}"/>
              </a:ext>
            </a:extLst>
          </p:cNvPr>
          <p:cNvSpPr>
            <a:spLocks noGrp="1"/>
          </p:cNvSpPr>
          <p:nvPr>
            <p:ph idx="1"/>
          </p:nvPr>
        </p:nvSpPr>
        <p:spPr>
          <a:xfrm>
            <a:off x="640080" y="2872899"/>
            <a:ext cx="4243589" cy="3320668"/>
          </a:xfrm>
        </p:spPr>
        <p:txBody>
          <a:bodyPr>
            <a:normAutofit/>
          </a:bodyPr>
          <a:lstStyle/>
          <a:p>
            <a:r>
              <a:rPr lang="en-GB" sz="2200" dirty="0"/>
              <a:t>Data analysis involves inspecting, cleansing, and modelling data to discover useful information, inform conclusions, and support decision-making. Its purpose is to enhance understanding and improve processes.</a:t>
            </a:r>
            <a:endParaRPr lang="en-PK" sz="2200" dirty="0"/>
          </a:p>
          <a:p>
            <a:endParaRPr lang="en-PK" sz="2200" dirty="0"/>
          </a:p>
        </p:txBody>
      </p:sp>
      <p:pic>
        <p:nvPicPr>
          <p:cNvPr id="5" name="Picture Placeholder 7">
            <a:extLst>
              <a:ext uri="{FF2B5EF4-FFF2-40B4-BE49-F238E27FC236}">
                <a16:creationId xmlns:a16="http://schemas.microsoft.com/office/drawing/2014/main" id="{1BD8E879-7A50-4D68-3D02-532F78A597C0}"/>
              </a:ext>
            </a:extLst>
          </p:cNvPr>
          <p:cNvPicPr>
            <a:picLocks noChangeAspect="1"/>
          </p:cNvPicPr>
          <p:nvPr/>
        </p:nvPicPr>
        <p:blipFill>
          <a:blip r:embed="rId2"/>
          <a:srcRect l="9050" r="2399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32864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6111240" y="4061460"/>
            <a:ext cx="396240" cy="396240"/>
          </a:xfrm>
          <a:prstGeom prst="rect">
            <a:avLst/>
          </a:prstGeom>
        </p:spPr>
      </p:pic>
      <p:pic>
        <p:nvPicPr>
          <p:cNvPr id="5" name="Image 3" descr="preencoded.png"/>
          <p:cNvPicPr>
            <a:picLocks noChangeAspect="1"/>
          </p:cNvPicPr>
          <p:nvPr/>
        </p:nvPicPr>
        <p:blipFill>
          <a:blip r:embed="rId5"/>
          <a:stretch>
            <a:fillRect/>
          </a:stretch>
        </p:blipFill>
        <p:spPr>
          <a:xfrm>
            <a:off x="701040" y="289560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4061460"/>
            <a:ext cx="396240" cy="396240"/>
          </a:xfrm>
          <a:prstGeom prst="rect">
            <a:avLst/>
          </a:prstGeom>
        </p:spPr>
      </p:pic>
      <p:pic>
        <p:nvPicPr>
          <p:cNvPr id="7" name="Image 5" descr="preencoded.png"/>
          <p:cNvPicPr>
            <a:picLocks noChangeAspect="1"/>
          </p:cNvPicPr>
          <p:nvPr/>
        </p:nvPicPr>
        <p:blipFill>
          <a:blip r:embed="rId5"/>
          <a:stretch>
            <a:fillRect/>
          </a:stretch>
        </p:blipFill>
        <p:spPr>
          <a:xfrm>
            <a:off x="6111240" y="2895600"/>
            <a:ext cx="396240" cy="396240"/>
          </a:xfrm>
          <a:prstGeom prst="rect">
            <a:avLst/>
          </a:prstGeom>
        </p:spPr>
      </p:pic>
      <p:sp>
        <p:nvSpPr>
          <p:cNvPr id="8" name="Text 0"/>
          <p:cNvSpPr/>
          <p:nvPr/>
        </p:nvSpPr>
        <p:spPr>
          <a:xfrm>
            <a:off x="6240780" y="41376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9" name="Text 1"/>
          <p:cNvSpPr/>
          <p:nvPr/>
        </p:nvSpPr>
        <p:spPr>
          <a:xfrm>
            <a:off x="830580" y="29718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2"/>
          <p:cNvSpPr/>
          <p:nvPr/>
        </p:nvSpPr>
        <p:spPr>
          <a:xfrm>
            <a:off x="830580" y="41376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1" name="Text 3"/>
          <p:cNvSpPr/>
          <p:nvPr/>
        </p:nvSpPr>
        <p:spPr>
          <a:xfrm>
            <a:off x="6240780" y="29718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2" name="Text 4"/>
          <p:cNvSpPr/>
          <p:nvPr/>
        </p:nvSpPr>
        <p:spPr>
          <a:xfrm>
            <a:off x="1341120" y="451866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Offers themes and palettes for visually appealing graphics.</a:t>
            </a:r>
            <a:endParaRPr lang="en-US" sz="1542" dirty="0"/>
          </a:p>
        </p:txBody>
      </p:sp>
      <p:sp>
        <p:nvSpPr>
          <p:cNvPr id="13" name="Text 5"/>
          <p:cNvSpPr/>
          <p:nvPr/>
        </p:nvSpPr>
        <p:spPr>
          <a:xfrm>
            <a:off x="6751320" y="409194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Support for Pandas</a:t>
            </a:r>
            <a:endParaRPr lang="en-US" sz="1950" dirty="0"/>
          </a:p>
        </p:txBody>
      </p:sp>
      <p:sp>
        <p:nvSpPr>
          <p:cNvPr id="14" name="Text 6"/>
          <p:cNvSpPr/>
          <p:nvPr/>
        </p:nvSpPr>
        <p:spPr>
          <a:xfrm>
            <a:off x="1341120" y="409194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Built-in Themes</a:t>
            </a:r>
            <a:endParaRPr lang="en-US" sz="1950" dirty="0"/>
          </a:p>
        </p:txBody>
      </p:sp>
      <p:sp>
        <p:nvSpPr>
          <p:cNvPr id="15" name="Text 7"/>
          <p:cNvSpPr/>
          <p:nvPr/>
        </p:nvSpPr>
        <p:spPr>
          <a:xfrm>
            <a:off x="6751320" y="451866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Ideal for creating visualizations with Pandas DataFrames.</a:t>
            </a:r>
            <a:endParaRPr lang="en-US" sz="1542" dirty="0"/>
          </a:p>
        </p:txBody>
      </p:sp>
      <p:sp>
        <p:nvSpPr>
          <p:cNvPr id="16" name="Text 8"/>
          <p:cNvSpPr/>
          <p:nvPr/>
        </p:nvSpPr>
        <p:spPr>
          <a:xfrm>
            <a:off x="6751320" y="335280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Easily explore variable relationships through various visualizations.</a:t>
            </a:r>
            <a:endParaRPr lang="en-US" sz="1542" dirty="0"/>
          </a:p>
        </p:txBody>
      </p:sp>
      <p:sp>
        <p:nvSpPr>
          <p:cNvPr id="17" name="Text 9"/>
          <p:cNvSpPr/>
          <p:nvPr/>
        </p:nvSpPr>
        <p:spPr>
          <a:xfrm>
            <a:off x="1341120" y="292608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What is Seaborn?</a:t>
            </a:r>
            <a:endParaRPr lang="en-US" sz="1950" dirty="0"/>
          </a:p>
        </p:txBody>
      </p:sp>
      <p:sp>
        <p:nvSpPr>
          <p:cNvPr id="18" name="Text 10"/>
          <p:cNvSpPr/>
          <p:nvPr/>
        </p:nvSpPr>
        <p:spPr>
          <a:xfrm>
            <a:off x="6751320" y="2926080"/>
            <a:ext cx="474726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Exploration</a:t>
            </a:r>
            <a:endParaRPr lang="en-US" sz="1950" dirty="0"/>
          </a:p>
        </p:txBody>
      </p:sp>
      <p:sp>
        <p:nvSpPr>
          <p:cNvPr id="19" name="Text 11"/>
          <p:cNvSpPr/>
          <p:nvPr/>
        </p:nvSpPr>
        <p:spPr>
          <a:xfrm>
            <a:off x="1341120" y="3352800"/>
            <a:ext cx="474726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enhances Matplotlib with attractive statistical graphics.</a:t>
            </a:r>
            <a:endParaRPr lang="en-US" sz="1542" dirty="0"/>
          </a:p>
        </p:txBody>
      </p:sp>
      <p:sp>
        <p:nvSpPr>
          <p:cNvPr id="20" name="Text 12"/>
          <p:cNvSpPr/>
          <p:nvPr/>
        </p:nvSpPr>
        <p:spPr>
          <a:xfrm>
            <a:off x="693420" y="18440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Seaborn</a:t>
            </a:r>
            <a:endParaRPr lang="en-US" sz="3908"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26580"/>
          </a:xfrm>
          <a:prstGeom prst="rect">
            <a:avLst/>
          </a:prstGeom>
        </p:spPr>
      </p:pic>
      <p:pic>
        <p:nvPicPr>
          <p:cNvPr id="3" name="Image 1" descr="preencoded.png"/>
          <p:cNvPicPr>
            <a:picLocks noChangeAspect="1"/>
          </p:cNvPicPr>
          <p:nvPr/>
        </p:nvPicPr>
        <p:blipFill>
          <a:blip r:embed="rId4"/>
          <a:stretch>
            <a:fillRect/>
          </a:stretch>
        </p:blipFill>
        <p:spPr>
          <a:xfrm>
            <a:off x="4206240" y="19964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964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96440"/>
            <a:ext cx="3787140" cy="3787140"/>
          </a:xfrm>
          <a:prstGeom prst="rect">
            <a:avLst/>
          </a:prstGeom>
        </p:spPr>
      </p:pic>
      <p:pic>
        <p:nvPicPr>
          <p:cNvPr id="6" name="Image 4" descr="preencoded.png"/>
          <p:cNvPicPr>
            <a:picLocks noChangeAspect="1"/>
          </p:cNvPicPr>
          <p:nvPr/>
        </p:nvPicPr>
        <p:blipFill>
          <a:blip r:embed="rId7"/>
          <a:stretch>
            <a:fillRect/>
          </a:stretch>
        </p:blipFill>
        <p:spPr>
          <a:xfrm>
            <a:off x="4206240" y="1996440"/>
            <a:ext cx="3787140" cy="3787140"/>
          </a:xfrm>
          <a:prstGeom prst="rect">
            <a:avLst/>
          </a:prstGeom>
        </p:spPr>
      </p:pic>
      <p:sp>
        <p:nvSpPr>
          <p:cNvPr id="7" name="Text 0"/>
          <p:cNvSpPr/>
          <p:nvPr/>
        </p:nvSpPr>
        <p:spPr>
          <a:xfrm>
            <a:off x="5341620" y="3040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1"/>
          <p:cNvSpPr/>
          <p:nvPr/>
        </p:nvSpPr>
        <p:spPr>
          <a:xfrm>
            <a:off x="6720840" y="3040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5341620" y="44196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10" name="Text 3"/>
          <p:cNvSpPr/>
          <p:nvPr/>
        </p:nvSpPr>
        <p:spPr>
          <a:xfrm>
            <a:off x="6720840" y="44196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1" name="Text 4"/>
          <p:cNvSpPr/>
          <p:nvPr/>
        </p:nvSpPr>
        <p:spPr>
          <a:xfrm>
            <a:off x="8092440" y="413004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Aesthetics</a:t>
            </a:r>
            <a:endParaRPr lang="en-US" sz="1950" dirty="0"/>
          </a:p>
        </p:txBody>
      </p:sp>
      <p:sp>
        <p:nvSpPr>
          <p:cNvPr id="12" name="Text 5"/>
          <p:cNvSpPr/>
          <p:nvPr/>
        </p:nvSpPr>
        <p:spPr>
          <a:xfrm>
            <a:off x="792480" y="2141220"/>
            <a:ext cx="332232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simplifies the syntax for creating complex visualizations compared to Matplotlib, making it more accessible for beginners. This can lead to quicker iteration during data analysis.</a:t>
            </a:r>
            <a:endParaRPr lang="en-US" sz="1542" dirty="0"/>
          </a:p>
        </p:txBody>
      </p:sp>
      <p:sp>
        <p:nvSpPr>
          <p:cNvPr id="13" name="Text 6"/>
          <p:cNvSpPr/>
          <p:nvPr/>
        </p:nvSpPr>
        <p:spPr>
          <a:xfrm>
            <a:off x="8092440" y="160782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Plot Types</a:t>
            </a:r>
            <a:endParaRPr lang="en-US" sz="1950" dirty="0"/>
          </a:p>
        </p:txBody>
      </p:sp>
      <p:sp>
        <p:nvSpPr>
          <p:cNvPr id="14" name="Text 7"/>
          <p:cNvSpPr/>
          <p:nvPr/>
        </p:nvSpPr>
        <p:spPr>
          <a:xfrm>
            <a:off x="792480" y="413004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Interactivity</a:t>
            </a:r>
            <a:endParaRPr lang="en-US" sz="1950" dirty="0"/>
          </a:p>
        </p:txBody>
      </p:sp>
      <p:sp>
        <p:nvSpPr>
          <p:cNvPr id="15" name="Text 8"/>
          <p:cNvSpPr/>
          <p:nvPr/>
        </p:nvSpPr>
        <p:spPr>
          <a:xfrm>
            <a:off x="792480" y="160782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Ease of Use</a:t>
            </a:r>
            <a:endParaRPr lang="en-US" sz="1950" dirty="0"/>
          </a:p>
        </p:txBody>
      </p:sp>
      <p:sp>
        <p:nvSpPr>
          <p:cNvPr id="16" name="Text 9"/>
          <p:cNvSpPr/>
          <p:nvPr/>
        </p:nvSpPr>
        <p:spPr>
          <a:xfrm>
            <a:off x="693420" y="5410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Comparison of Matplotlib and Seaborn</a:t>
            </a:r>
            <a:endParaRPr lang="en-US" sz="3908" dirty="0"/>
          </a:p>
        </p:txBody>
      </p:sp>
      <p:sp>
        <p:nvSpPr>
          <p:cNvPr id="17" name="Text 10"/>
          <p:cNvSpPr/>
          <p:nvPr/>
        </p:nvSpPr>
        <p:spPr>
          <a:xfrm>
            <a:off x="8092440" y="4663440"/>
            <a:ext cx="3322320" cy="172212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provides better default aesthetics and style options, which reduces the need for extensive customization in Matplotlib. This enhances the visual quality of outputs without much effort.</a:t>
            </a:r>
            <a:endParaRPr lang="en-US" sz="1542" dirty="0"/>
          </a:p>
        </p:txBody>
      </p:sp>
      <p:sp>
        <p:nvSpPr>
          <p:cNvPr id="18" name="Text 11"/>
          <p:cNvSpPr/>
          <p:nvPr/>
        </p:nvSpPr>
        <p:spPr>
          <a:xfrm>
            <a:off x="792480" y="4663440"/>
            <a:ext cx="3322320" cy="172212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Although both libraries can generate interactive plots, Matplotlib has more options to create interactive visualizations while Seaborn focuses on creating aesthetically pleasing static plots.</a:t>
            </a:r>
            <a:endParaRPr lang="en-US" sz="1542" dirty="0"/>
          </a:p>
        </p:txBody>
      </p:sp>
      <p:sp>
        <p:nvSpPr>
          <p:cNvPr id="19" name="Text 12"/>
          <p:cNvSpPr/>
          <p:nvPr/>
        </p:nvSpPr>
        <p:spPr>
          <a:xfrm>
            <a:off x="8092440" y="214122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While Matplotlib offers a wide range of plot types, Seaborn specializes in statistical plots, such as regression plots and categorical plots, making it ideal for statistical data.</a:t>
            </a:r>
            <a:endParaRPr lang="en-US" sz="1542"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01040" y="3962400"/>
            <a:ext cx="5288280" cy="1173480"/>
          </a:xfrm>
          <a:prstGeom prst="rect">
            <a:avLst/>
          </a:prstGeom>
        </p:spPr>
      </p:pic>
      <p:pic>
        <p:nvPicPr>
          <p:cNvPr id="5" name="Image 3" descr="preencoded.png"/>
          <p:cNvPicPr>
            <a:picLocks noChangeAspect="1"/>
          </p:cNvPicPr>
          <p:nvPr/>
        </p:nvPicPr>
        <p:blipFill>
          <a:blip r:embed="rId5"/>
          <a:stretch>
            <a:fillRect/>
          </a:stretch>
        </p:blipFill>
        <p:spPr>
          <a:xfrm>
            <a:off x="701040" y="2575560"/>
            <a:ext cx="5288280" cy="1173480"/>
          </a:xfrm>
          <a:prstGeom prst="rect">
            <a:avLst/>
          </a:prstGeom>
        </p:spPr>
      </p:pic>
      <p:pic>
        <p:nvPicPr>
          <p:cNvPr id="6" name="Image 4" descr="preencoded.png"/>
          <p:cNvPicPr>
            <a:picLocks noChangeAspect="1"/>
          </p:cNvPicPr>
          <p:nvPr/>
        </p:nvPicPr>
        <p:blipFill>
          <a:blip r:embed="rId5"/>
          <a:stretch>
            <a:fillRect/>
          </a:stretch>
        </p:blipFill>
        <p:spPr>
          <a:xfrm>
            <a:off x="6210300" y="2575560"/>
            <a:ext cx="5288280" cy="1173480"/>
          </a:xfrm>
          <a:prstGeom prst="rect">
            <a:avLst/>
          </a:prstGeom>
        </p:spPr>
      </p:pic>
      <p:pic>
        <p:nvPicPr>
          <p:cNvPr id="7" name="Image 5" descr="preencoded.png"/>
          <p:cNvPicPr>
            <a:picLocks noChangeAspect="1"/>
          </p:cNvPicPr>
          <p:nvPr/>
        </p:nvPicPr>
        <p:blipFill>
          <a:blip r:embed="rId5"/>
          <a:stretch>
            <a:fillRect/>
          </a:stretch>
        </p:blipFill>
        <p:spPr>
          <a:xfrm>
            <a:off x="6210300" y="3962400"/>
            <a:ext cx="5288280" cy="1173480"/>
          </a:xfrm>
          <a:prstGeom prst="rect">
            <a:avLst/>
          </a:prstGeom>
        </p:spPr>
      </p:pic>
      <p:sp>
        <p:nvSpPr>
          <p:cNvPr id="8" name="Text 0"/>
          <p:cNvSpPr/>
          <p:nvPr/>
        </p:nvSpPr>
        <p:spPr>
          <a:xfrm>
            <a:off x="6431280" y="409194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Subplots and Multi-Graphs</a:t>
            </a:r>
            <a:endParaRPr lang="en-US" sz="1950" dirty="0"/>
          </a:p>
        </p:txBody>
      </p:sp>
      <p:sp>
        <p:nvSpPr>
          <p:cNvPr id="9" name="Text 1"/>
          <p:cNvSpPr/>
          <p:nvPr/>
        </p:nvSpPr>
        <p:spPr>
          <a:xfrm>
            <a:off x="922020" y="4518660"/>
            <a:ext cx="484632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Visualize relationships between two numerical variables to identify correlations.</a:t>
            </a:r>
            <a:endParaRPr lang="en-US" sz="1542" dirty="0"/>
          </a:p>
        </p:txBody>
      </p:sp>
      <p:sp>
        <p:nvSpPr>
          <p:cNvPr id="10" name="Text 2"/>
          <p:cNvSpPr/>
          <p:nvPr/>
        </p:nvSpPr>
        <p:spPr>
          <a:xfrm>
            <a:off x="922020" y="269748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Creating Line Graphs</a:t>
            </a:r>
            <a:endParaRPr lang="en-US" sz="1950" dirty="0"/>
          </a:p>
        </p:txBody>
      </p:sp>
      <p:sp>
        <p:nvSpPr>
          <p:cNvPr id="11" name="Text 3"/>
          <p:cNvSpPr/>
          <p:nvPr/>
        </p:nvSpPr>
        <p:spPr>
          <a:xfrm>
            <a:off x="693420" y="17221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Practical Examples with Matplotlib</a:t>
            </a:r>
            <a:endParaRPr lang="en-US" sz="3908" dirty="0"/>
          </a:p>
        </p:txBody>
      </p:sp>
      <p:sp>
        <p:nvSpPr>
          <p:cNvPr id="12" name="Text 4"/>
          <p:cNvSpPr/>
          <p:nvPr/>
        </p:nvSpPr>
        <p:spPr>
          <a:xfrm>
            <a:off x="6431280" y="3131820"/>
            <a:ext cx="484632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Visualize categorical and frequency distributions to understand data behavior.</a:t>
            </a:r>
            <a:endParaRPr lang="en-US" sz="1542" dirty="0"/>
          </a:p>
        </p:txBody>
      </p:sp>
      <p:sp>
        <p:nvSpPr>
          <p:cNvPr id="13" name="Text 5"/>
          <p:cNvSpPr/>
          <p:nvPr/>
        </p:nvSpPr>
        <p:spPr>
          <a:xfrm>
            <a:off x="6431280" y="4518660"/>
            <a:ext cx="484632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Create subplots for comparing multiple datasets in a single figure.</a:t>
            </a:r>
            <a:endParaRPr lang="en-US" sz="1542" dirty="0"/>
          </a:p>
        </p:txBody>
      </p:sp>
      <p:sp>
        <p:nvSpPr>
          <p:cNvPr id="14" name="Text 6"/>
          <p:cNvSpPr/>
          <p:nvPr/>
        </p:nvSpPr>
        <p:spPr>
          <a:xfrm>
            <a:off x="922020" y="409194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Scatter Plots</a:t>
            </a:r>
            <a:endParaRPr lang="en-US" sz="1950" dirty="0"/>
          </a:p>
        </p:txBody>
      </p:sp>
      <p:sp>
        <p:nvSpPr>
          <p:cNvPr id="15" name="Text 7"/>
          <p:cNvSpPr/>
          <p:nvPr/>
        </p:nvSpPr>
        <p:spPr>
          <a:xfrm>
            <a:off x="6431280" y="2697480"/>
            <a:ext cx="484632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Bar Charts and Histograms</a:t>
            </a:r>
            <a:endParaRPr lang="en-US" sz="1950" dirty="0"/>
          </a:p>
        </p:txBody>
      </p:sp>
      <p:sp>
        <p:nvSpPr>
          <p:cNvPr id="16" name="Text 8"/>
          <p:cNvSpPr/>
          <p:nvPr/>
        </p:nvSpPr>
        <p:spPr>
          <a:xfrm>
            <a:off x="922020" y="3131820"/>
            <a:ext cx="484632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Easily plot time series data with axis labeling and titles for clarity.</a:t>
            </a:r>
            <a:endParaRPr lang="en-US" sz="1542"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pic>
        <p:nvPicPr>
          <p:cNvPr id="6" name="Image 4" descr="preencoded.png"/>
          <p:cNvPicPr>
            <a:picLocks noChangeAspect="1"/>
          </p:cNvPicPr>
          <p:nvPr/>
        </p:nvPicPr>
        <p:blipFill>
          <a:blip r:embed="rId7"/>
          <a:stretch>
            <a:fillRect/>
          </a:stretch>
        </p:blipFill>
        <p:spPr>
          <a:xfrm>
            <a:off x="4206240" y="1965960"/>
            <a:ext cx="3787140" cy="3787140"/>
          </a:xfrm>
          <a:prstGeom prst="rect">
            <a:avLst/>
          </a:prstGeom>
        </p:spPr>
      </p:pic>
      <p:sp>
        <p:nvSpPr>
          <p:cNvPr id="7" name="Text 0"/>
          <p:cNvSpPr/>
          <p:nvPr/>
        </p:nvSpPr>
        <p:spPr>
          <a:xfrm>
            <a:off x="5097780" y="46405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8" name="Text 1"/>
          <p:cNvSpPr/>
          <p:nvPr/>
        </p:nvSpPr>
        <p:spPr>
          <a:xfrm>
            <a:off x="6972300" y="27660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6972300" y="46405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0" name="Text 3"/>
          <p:cNvSpPr/>
          <p:nvPr/>
        </p:nvSpPr>
        <p:spPr>
          <a:xfrm>
            <a:off x="5097780" y="27660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1" name="Text 4"/>
          <p:cNvSpPr/>
          <p:nvPr/>
        </p:nvSpPr>
        <p:spPr>
          <a:xfrm>
            <a:off x="8092440" y="23088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Pair Plots</a:t>
            </a:r>
            <a:endParaRPr lang="en-US" sz="1950" dirty="0"/>
          </a:p>
        </p:txBody>
      </p:sp>
      <p:sp>
        <p:nvSpPr>
          <p:cNvPr id="12" name="Text 5"/>
          <p:cNvSpPr/>
          <p:nvPr/>
        </p:nvSpPr>
        <p:spPr>
          <a:xfrm>
            <a:off x="792480" y="2964180"/>
            <a:ext cx="3322320" cy="4953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Visualize correlation matrices for quick relationships identification.</a:t>
            </a:r>
            <a:endParaRPr lang="en-US" sz="1542" dirty="0"/>
          </a:p>
        </p:txBody>
      </p:sp>
      <p:sp>
        <p:nvSpPr>
          <p:cNvPr id="13" name="Text 6"/>
          <p:cNvSpPr/>
          <p:nvPr/>
        </p:nvSpPr>
        <p:spPr>
          <a:xfrm>
            <a:off x="8092440" y="435102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Box and Violin Plots</a:t>
            </a:r>
            <a:endParaRPr lang="en-US" sz="1950" dirty="0"/>
          </a:p>
        </p:txBody>
      </p:sp>
      <p:sp>
        <p:nvSpPr>
          <p:cNvPr id="14" name="Text 7"/>
          <p:cNvSpPr/>
          <p:nvPr/>
        </p:nvSpPr>
        <p:spPr>
          <a:xfrm>
            <a:off x="792480" y="243078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Heatmaps</a:t>
            </a:r>
            <a:endParaRPr lang="en-US" sz="1950" dirty="0"/>
          </a:p>
        </p:txBody>
      </p:sp>
      <p:sp>
        <p:nvSpPr>
          <p:cNvPr id="15" name="Text 8"/>
          <p:cNvSpPr/>
          <p:nvPr/>
        </p:nvSpPr>
        <p:spPr>
          <a:xfrm>
            <a:off x="693420" y="11201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Practical Examples with Seaborn</a:t>
            </a:r>
            <a:endParaRPr lang="en-US" sz="3908" dirty="0"/>
          </a:p>
        </p:txBody>
      </p:sp>
      <p:sp>
        <p:nvSpPr>
          <p:cNvPr id="16" name="Text 9"/>
          <p:cNvSpPr/>
          <p:nvPr/>
        </p:nvSpPr>
        <p:spPr>
          <a:xfrm>
            <a:off x="792480" y="4884420"/>
            <a:ext cx="332232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Visualize data across multiple subplots based on categorical variables.</a:t>
            </a:r>
            <a:endParaRPr lang="en-US" sz="1542" dirty="0"/>
          </a:p>
        </p:txBody>
      </p:sp>
      <p:sp>
        <p:nvSpPr>
          <p:cNvPr id="17" name="Text 10"/>
          <p:cNvSpPr/>
          <p:nvPr/>
        </p:nvSpPr>
        <p:spPr>
          <a:xfrm>
            <a:off x="8092440" y="488442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Illustrate dataset distributions, highlighting median, quartiles, and outliers.</a:t>
            </a:r>
            <a:endParaRPr lang="en-US" sz="1542" dirty="0"/>
          </a:p>
        </p:txBody>
      </p:sp>
      <p:sp>
        <p:nvSpPr>
          <p:cNvPr id="18" name="Text 11"/>
          <p:cNvSpPr/>
          <p:nvPr/>
        </p:nvSpPr>
        <p:spPr>
          <a:xfrm>
            <a:off x="8092440" y="284226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Display distributions and relationships between variable pairs in a grid format.</a:t>
            </a:r>
            <a:endParaRPr lang="en-US" sz="1542" dirty="0"/>
          </a:p>
        </p:txBody>
      </p:sp>
      <p:sp>
        <p:nvSpPr>
          <p:cNvPr id="19" name="Text 12"/>
          <p:cNvSpPr/>
          <p:nvPr/>
        </p:nvSpPr>
        <p:spPr>
          <a:xfrm>
            <a:off x="792480" y="4351020"/>
            <a:ext cx="332232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Facet Grids</a:t>
            </a:r>
            <a:endParaRPr lang="en-US" sz="195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51420"/>
          </a:xfrm>
          <a:prstGeom prst="rect">
            <a:avLst/>
          </a:prstGeom>
        </p:spPr>
      </p:pic>
      <p:pic>
        <p:nvPicPr>
          <p:cNvPr id="3" name="Image 1" descr="preencoded.png"/>
          <p:cNvPicPr>
            <a:picLocks noChangeAspect="1"/>
          </p:cNvPicPr>
          <p:nvPr/>
        </p:nvPicPr>
        <p:blipFill>
          <a:blip r:embed="rId4"/>
          <a:stretch>
            <a:fillRect/>
          </a:stretch>
        </p:blipFill>
        <p:spPr>
          <a:xfrm>
            <a:off x="7871460" y="1493520"/>
            <a:ext cx="2019300" cy="1333500"/>
          </a:xfrm>
          <a:prstGeom prst="rect">
            <a:avLst/>
          </a:prstGeom>
        </p:spPr>
      </p:pic>
      <p:pic>
        <p:nvPicPr>
          <p:cNvPr id="4" name="Image 2" descr="preencoded.png"/>
          <p:cNvPicPr>
            <a:picLocks noChangeAspect="1"/>
          </p:cNvPicPr>
          <p:nvPr/>
        </p:nvPicPr>
        <p:blipFill>
          <a:blip r:embed="rId5"/>
          <a:stretch>
            <a:fillRect/>
          </a:stretch>
        </p:blipFill>
        <p:spPr>
          <a:xfrm>
            <a:off x="7871460" y="4457700"/>
            <a:ext cx="2019300" cy="1333500"/>
          </a:xfrm>
          <a:prstGeom prst="rect">
            <a:avLst/>
          </a:prstGeom>
        </p:spPr>
      </p:pic>
      <p:pic>
        <p:nvPicPr>
          <p:cNvPr id="5" name="Image 3" descr="preencoded.png"/>
          <p:cNvPicPr>
            <a:picLocks noChangeAspect="1"/>
          </p:cNvPicPr>
          <p:nvPr/>
        </p:nvPicPr>
        <p:blipFill>
          <a:blip r:embed="rId6"/>
          <a:stretch>
            <a:fillRect/>
          </a:stretch>
        </p:blipFill>
        <p:spPr>
          <a:xfrm>
            <a:off x="2316480" y="1493520"/>
            <a:ext cx="2019300" cy="1333500"/>
          </a:xfrm>
          <a:prstGeom prst="rect">
            <a:avLst/>
          </a:prstGeom>
        </p:spPr>
      </p:pic>
      <p:pic>
        <p:nvPicPr>
          <p:cNvPr id="6" name="Image 4" descr="preencoded.png"/>
          <p:cNvPicPr>
            <a:picLocks noChangeAspect="1"/>
          </p:cNvPicPr>
          <p:nvPr/>
        </p:nvPicPr>
        <p:blipFill>
          <a:blip r:embed="rId7"/>
          <a:stretch>
            <a:fillRect/>
          </a:stretch>
        </p:blipFill>
        <p:spPr>
          <a:xfrm>
            <a:off x="2316480" y="4457700"/>
            <a:ext cx="2019300" cy="1333500"/>
          </a:xfrm>
          <a:prstGeom prst="rect">
            <a:avLst/>
          </a:prstGeom>
        </p:spPr>
      </p:pic>
      <p:sp>
        <p:nvSpPr>
          <p:cNvPr id="7" name="Text 0"/>
          <p:cNvSpPr/>
          <p:nvPr/>
        </p:nvSpPr>
        <p:spPr>
          <a:xfrm>
            <a:off x="800100" y="640842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Experimenting and learning enhances proficiency for better visualizations.</a:t>
            </a:r>
            <a:endParaRPr lang="en-US" sz="1542" dirty="0"/>
          </a:p>
        </p:txBody>
      </p:sp>
      <p:sp>
        <p:nvSpPr>
          <p:cNvPr id="8" name="Text 1"/>
          <p:cNvSpPr/>
          <p:nvPr/>
        </p:nvSpPr>
        <p:spPr>
          <a:xfrm>
            <a:off x="6355080" y="301752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Choosing the Right Tool</a:t>
            </a:r>
            <a:endParaRPr lang="en-US" sz="1950" dirty="0"/>
          </a:p>
        </p:txBody>
      </p:sp>
      <p:sp>
        <p:nvSpPr>
          <p:cNvPr id="9" name="Text 2"/>
          <p:cNvSpPr/>
          <p:nvPr/>
        </p:nvSpPr>
        <p:spPr>
          <a:xfrm>
            <a:off x="800100" y="598170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Continuous Learning</a:t>
            </a:r>
            <a:endParaRPr lang="en-US" sz="1950" dirty="0"/>
          </a:p>
        </p:txBody>
      </p:sp>
      <p:sp>
        <p:nvSpPr>
          <p:cNvPr id="10" name="Text 3"/>
          <p:cNvSpPr/>
          <p:nvPr/>
        </p:nvSpPr>
        <p:spPr>
          <a:xfrm>
            <a:off x="693420" y="54102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 of Data Visualization Insights</a:t>
            </a:r>
            <a:endParaRPr lang="en-US" sz="3883" dirty="0"/>
          </a:p>
        </p:txBody>
      </p:sp>
      <p:sp>
        <p:nvSpPr>
          <p:cNvPr id="11" name="Text 4"/>
          <p:cNvSpPr/>
          <p:nvPr/>
        </p:nvSpPr>
        <p:spPr>
          <a:xfrm>
            <a:off x="6355080" y="640842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Online tutorials, documentation, and community forums to expand knowledge.</a:t>
            </a:r>
            <a:endParaRPr lang="en-US" sz="1542" dirty="0"/>
          </a:p>
        </p:txBody>
      </p:sp>
      <p:sp>
        <p:nvSpPr>
          <p:cNvPr id="12" name="Text 5"/>
          <p:cNvSpPr/>
          <p:nvPr/>
        </p:nvSpPr>
        <p:spPr>
          <a:xfrm>
            <a:off x="800100" y="344424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Crucial for extracting insights and effectively communicating findings.</a:t>
            </a:r>
            <a:endParaRPr lang="en-US" sz="1542" dirty="0"/>
          </a:p>
        </p:txBody>
      </p:sp>
      <p:sp>
        <p:nvSpPr>
          <p:cNvPr id="13" name="Text 6"/>
          <p:cNvSpPr/>
          <p:nvPr/>
        </p:nvSpPr>
        <p:spPr>
          <a:xfrm>
            <a:off x="6355080" y="598170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Resources for Further Learning</a:t>
            </a:r>
            <a:endParaRPr lang="en-US" sz="1950" dirty="0"/>
          </a:p>
        </p:txBody>
      </p:sp>
      <p:sp>
        <p:nvSpPr>
          <p:cNvPr id="14" name="Text 7"/>
          <p:cNvSpPr/>
          <p:nvPr/>
        </p:nvSpPr>
        <p:spPr>
          <a:xfrm>
            <a:off x="800100" y="3017520"/>
            <a:ext cx="504444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Data Visualization</a:t>
            </a:r>
            <a:endParaRPr lang="en-US" sz="1950" dirty="0"/>
          </a:p>
        </p:txBody>
      </p:sp>
      <p:sp>
        <p:nvSpPr>
          <p:cNvPr id="15" name="Text 8"/>
          <p:cNvSpPr/>
          <p:nvPr/>
        </p:nvSpPr>
        <p:spPr>
          <a:xfrm>
            <a:off x="6355080" y="3444240"/>
            <a:ext cx="504444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Understanding strengths of Matplotlib and Seaborn for better library selection.</a:t>
            </a:r>
            <a:endParaRPr lang="en-US" sz="1542"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2339340"/>
          </a:xfrm>
          <a:prstGeom prst="rect">
            <a:avLst/>
          </a:prstGeom>
        </p:spPr>
      </p:pic>
      <p:sp>
        <p:nvSpPr>
          <p:cNvPr id="4" name="Text 0"/>
          <p:cNvSpPr/>
          <p:nvPr/>
        </p:nvSpPr>
        <p:spPr>
          <a:xfrm>
            <a:off x="693420" y="2880360"/>
            <a:ext cx="10820400" cy="853440"/>
          </a:xfrm>
          <a:prstGeom prst="rect">
            <a:avLst/>
          </a:prstGeom>
          <a:noFill/>
          <a:ln/>
        </p:spPr>
        <p:txBody>
          <a:bodyPr wrap="non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Creating Plots with Matplotlib</a:t>
            </a:r>
            <a:endParaRPr lang="en-US" sz="5341" dirty="0"/>
          </a:p>
        </p:txBody>
      </p:sp>
      <p:sp>
        <p:nvSpPr>
          <p:cNvPr id="5" name="Text 1"/>
          <p:cNvSpPr/>
          <p:nvPr/>
        </p:nvSpPr>
        <p:spPr>
          <a:xfrm>
            <a:off x="693420" y="394716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presentation explores how to create static, animated, and interactive plots using Matplotlib, a powerful plotting library in Python, highlighting its features and practical applications.</a:t>
            </a:r>
            <a:endParaRPr lang="en-US" sz="1542"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107680" y="302514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Basic Plot Types</a:t>
            </a:r>
            <a:endParaRPr lang="en-US" sz="1950" dirty="0"/>
          </a:p>
        </p:txBody>
      </p:sp>
      <p:sp>
        <p:nvSpPr>
          <p:cNvPr id="5" name="Text 1"/>
          <p:cNvSpPr/>
          <p:nvPr/>
        </p:nvSpPr>
        <p:spPr>
          <a:xfrm>
            <a:off x="4503420" y="302514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Installation and Setup</a:t>
            </a:r>
            <a:endParaRPr lang="en-US" sz="1950" dirty="0"/>
          </a:p>
        </p:txBody>
      </p:sp>
      <p:sp>
        <p:nvSpPr>
          <p:cNvPr id="6" name="Text 2"/>
          <p:cNvSpPr/>
          <p:nvPr/>
        </p:nvSpPr>
        <p:spPr>
          <a:xfrm>
            <a:off x="693420" y="20726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Matplotlib</a:t>
            </a:r>
            <a:endParaRPr lang="en-US" sz="3908" dirty="0"/>
          </a:p>
        </p:txBody>
      </p:sp>
      <p:sp>
        <p:nvSpPr>
          <p:cNvPr id="7" name="Text 3"/>
          <p:cNvSpPr/>
          <p:nvPr/>
        </p:nvSpPr>
        <p:spPr>
          <a:xfrm>
            <a:off x="899160" y="302514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Overview of Matplotlib</a:t>
            </a:r>
            <a:endParaRPr lang="en-US" sz="1950" dirty="0"/>
          </a:p>
        </p:txBody>
      </p:sp>
      <p:sp>
        <p:nvSpPr>
          <p:cNvPr id="8" name="Text 4"/>
          <p:cNvSpPr/>
          <p:nvPr/>
        </p:nvSpPr>
        <p:spPr>
          <a:xfrm>
            <a:off x="4503420" y="345186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Installing Matplotlib is straightforward via pip, and it integrates seamlessly with Jupyter Notebooks for interactive use.</a:t>
            </a:r>
            <a:endParaRPr lang="en-US" sz="1542" dirty="0"/>
          </a:p>
        </p:txBody>
      </p:sp>
      <p:sp>
        <p:nvSpPr>
          <p:cNvPr id="9" name="Text 5"/>
          <p:cNvSpPr/>
          <p:nvPr/>
        </p:nvSpPr>
        <p:spPr>
          <a:xfrm>
            <a:off x="899160" y="345186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is a widely used Python library for creating static, animated, and interactive visualizations in a variety of formats.</a:t>
            </a:r>
            <a:endParaRPr lang="en-US" sz="1542" dirty="0"/>
          </a:p>
        </p:txBody>
      </p:sp>
      <p:sp>
        <p:nvSpPr>
          <p:cNvPr id="10" name="Text 6"/>
          <p:cNvSpPr/>
          <p:nvPr/>
        </p:nvSpPr>
        <p:spPr>
          <a:xfrm>
            <a:off x="8107680" y="345186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supports a range of basic plot types including line plots, bar charts, and scatter plots, allowing for diverse data visualization.</a:t>
            </a:r>
            <a:endParaRPr lang="en-US" sz="1542"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917180" y="336042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336042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3360420"/>
            <a:ext cx="396240" cy="396240"/>
          </a:xfrm>
          <a:prstGeom prst="rect">
            <a:avLst/>
          </a:prstGeom>
        </p:spPr>
      </p:pic>
      <p:sp>
        <p:nvSpPr>
          <p:cNvPr id="7" name="Text 0"/>
          <p:cNvSpPr/>
          <p:nvPr/>
        </p:nvSpPr>
        <p:spPr>
          <a:xfrm>
            <a:off x="8046720" y="34290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8" name="Text 1"/>
          <p:cNvSpPr/>
          <p:nvPr/>
        </p:nvSpPr>
        <p:spPr>
          <a:xfrm>
            <a:off x="4442460" y="34290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830580" y="34290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3"/>
          <p:cNvSpPr/>
          <p:nvPr/>
        </p:nvSpPr>
        <p:spPr>
          <a:xfrm>
            <a:off x="1341120" y="3810000"/>
            <a:ext cx="294894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Line plots are created using the plot() function, great for visualizing trends over time.</a:t>
            </a:r>
            <a:endParaRPr lang="en-US" sz="1542" dirty="0"/>
          </a:p>
        </p:txBody>
      </p:sp>
      <p:sp>
        <p:nvSpPr>
          <p:cNvPr id="11" name="Text 4"/>
          <p:cNvSpPr/>
          <p:nvPr/>
        </p:nvSpPr>
        <p:spPr>
          <a:xfrm>
            <a:off x="4945380" y="33832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Customizing Plots</a:t>
            </a:r>
            <a:endParaRPr lang="en-US" sz="1950" dirty="0"/>
          </a:p>
        </p:txBody>
      </p:sp>
      <p:sp>
        <p:nvSpPr>
          <p:cNvPr id="12" name="Text 5"/>
          <p:cNvSpPr/>
          <p:nvPr/>
        </p:nvSpPr>
        <p:spPr>
          <a:xfrm>
            <a:off x="693420" y="230886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Creating Static Plots</a:t>
            </a:r>
            <a:endParaRPr lang="en-US" sz="3908" dirty="0"/>
          </a:p>
        </p:txBody>
      </p:sp>
      <p:sp>
        <p:nvSpPr>
          <p:cNvPr id="13" name="Text 6"/>
          <p:cNvSpPr/>
          <p:nvPr/>
        </p:nvSpPr>
        <p:spPr>
          <a:xfrm>
            <a:off x="8557260" y="3810000"/>
            <a:ext cx="294894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Plots can be saved in formats like PNG, PDF, and SVG using savefig().</a:t>
            </a:r>
            <a:endParaRPr lang="en-US" sz="1542" dirty="0"/>
          </a:p>
        </p:txBody>
      </p:sp>
      <p:sp>
        <p:nvSpPr>
          <p:cNvPr id="14" name="Text 7"/>
          <p:cNvSpPr/>
          <p:nvPr/>
        </p:nvSpPr>
        <p:spPr>
          <a:xfrm>
            <a:off x="1341120" y="33832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Line Plots</a:t>
            </a:r>
            <a:endParaRPr lang="en-US" sz="1950" dirty="0"/>
          </a:p>
        </p:txBody>
      </p:sp>
      <p:sp>
        <p:nvSpPr>
          <p:cNvPr id="15" name="Text 8"/>
          <p:cNvSpPr/>
          <p:nvPr/>
        </p:nvSpPr>
        <p:spPr>
          <a:xfrm>
            <a:off x="4945380" y="3810000"/>
            <a:ext cx="294894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Customization options like titles, labels, and legends enhance clarity.</a:t>
            </a:r>
            <a:endParaRPr lang="en-US" sz="1542" dirty="0"/>
          </a:p>
        </p:txBody>
      </p:sp>
      <p:sp>
        <p:nvSpPr>
          <p:cNvPr id="16" name="Text 9"/>
          <p:cNvSpPr/>
          <p:nvPr/>
        </p:nvSpPr>
        <p:spPr>
          <a:xfrm>
            <a:off x="8557260" y="33832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Saving Figures</a:t>
            </a:r>
            <a:endParaRPr lang="en-US" sz="195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6522720" y="28575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505968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522720" y="45491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506730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Animations can be customized with features like frame intervals and looping.</a:t>
            </a:r>
            <a:endParaRPr lang="en-US" sz="1542" dirty="0"/>
          </a:p>
        </p:txBody>
      </p:sp>
      <p:sp>
        <p:nvSpPr>
          <p:cNvPr id="10" name="Text 4"/>
          <p:cNvSpPr/>
          <p:nvPr/>
        </p:nvSpPr>
        <p:spPr>
          <a:xfrm>
            <a:off x="792480" y="3177540"/>
            <a:ext cx="2926080" cy="624840"/>
          </a:xfrm>
          <a:prstGeom prst="rect">
            <a:avLst/>
          </a:prstGeom>
          <a:noFill/>
          <a:ln/>
        </p:spPr>
        <p:txBody>
          <a:bodyPr wrap="squar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Animation</a:t>
            </a:r>
            <a:endParaRPr lang="en-US" sz="1950" dirty="0"/>
          </a:p>
        </p:txBody>
      </p:sp>
      <p:sp>
        <p:nvSpPr>
          <p:cNvPr id="11" name="Text 5"/>
          <p:cNvSpPr/>
          <p:nvPr/>
        </p:nvSpPr>
        <p:spPr>
          <a:xfrm>
            <a:off x="792480" y="401574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Matplotlib's animation module allows for the creation of dynamic plots.</a:t>
            </a:r>
            <a:endParaRPr lang="en-US" sz="1542" dirty="0"/>
          </a:p>
        </p:txBody>
      </p:sp>
      <p:sp>
        <p:nvSpPr>
          <p:cNvPr id="12" name="Text 6"/>
          <p:cNvSpPr/>
          <p:nvPr/>
        </p:nvSpPr>
        <p:spPr>
          <a:xfrm>
            <a:off x="8092440" y="297180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Users can update plot elements in a loop using the FuncAnimation class.</a:t>
            </a:r>
            <a:endParaRPr lang="en-US" sz="1542" dirty="0"/>
          </a:p>
        </p:txBody>
      </p:sp>
      <p:sp>
        <p:nvSpPr>
          <p:cNvPr id="13" name="Text 7"/>
          <p:cNvSpPr/>
          <p:nvPr/>
        </p:nvSpPr>
        <p:spPr>
          <a:xfrm>
            <a:off x="8092440" y="4221480"/>
            <a:ext cx="332232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Customization in Animations</a:t>
            </a:r>
            <a:endParaRPr lang="en-US" sz="1950" dirty="0"/>
          </a:p>
        </p:txBody>
      </p:sp>
      <p:sp>
        <p:nvSpPr>
          <p:cNvPr id="14" name="Text 8"/>
          <p:cNvSpPr/>
          <p:nvPr/>
        </p:nvSpPr>
        <p:spPr>
          <a:xfrm>
            <a:off x="8092440" y="2125980"/>
            <a:ext cx="332232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Creating Simple Animations</a:t>
            </a:r>
            <a:endParaRPr lang="en-US" sz="1950" dirty="0"/>
          </a:p>
        </p:txBody>
      </p:sp>
      <p:sp>
        <p:nvSpPr>
          <p:cNvPr id="15" name="Text 9"/>
          <p:cNvSpPr/>
          <p:nvPr/>
        </p:nvSpPr>
        <p:spPr>
          <a:xfrm>
            <a:off x="693420" y="10668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Animated Plots</a:t>
            </a:r>
            <a:endParaRPr lang="en-US" sz="3908"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8046720" y="2872740"/>
            <a:ext cx="3451860" cy="1965960"/>
          </a:xfrm>
          <a:prstGeom prst="rect">
            <a:avLst/>
          </a:prstGeom>
        </p:spPr>
      </p:pic>
      <p:pic>
        <p:nvPicPr>
          <p:cNvPr id="5" name="Image 3" descr="preencoded.png"/>
          <p:cNvPicPr>
            <a:picLocks noChangeAspect="1"/>
          </p:cNvPicPr>
          <p:nvPr/>
        </p:nvPicPr>
        <p:blipFill>
          <a:blip r:embed="rId5"/>
          <a:stretch>
            <a:fillRect/>
          </a:stretch>
        </p:blipFill>
        <p:spPr>
          <a:xfrm>
            <a:off x="4373880" y="2872740"/>
            <a:ext cx="3451860" cy="1965960"/>
          </a:xfrm>
          <a:prstGeom prst="rect">
            <a:avLst/>
          </a:prstGeom>
        </p:spPr>
      </p:pic>
      <p:pic>
        <p:nvPicPr>
          <p:cNvPr id="6" name="Image 4" descr="preencoded.png"/>
          <p:cNvPicPr>
            <a:picLocks noChangeAspect="1"/>
          </p:cNvPicPr>
          <p:nvPr/>
        </p:nvPicPr>
        <p:blipFill>
          <a:blip r:embed="rId5"/>
          <a:stretch>
            <a:fillRect/>
          </a:stretch>
        </p:blipFill>
        <p:spPr>
          <a:xfrm>
            <a:off x="701040" y="2872740"/>
            <a:ext cx="3451860" cy="1965960"/>
          </a:xfrm>
          <a:prstGeom prst="rect">
            <a:avLst/>
          </a:prstGeom>
        </p:spPr>
      </p:pic>
      <p:sp>
        <p:nvSpPr>
          <p:cNvPr id="7" name="Text 0"/>
          <p:cNvSpPr/>
          <p:nvPr/>
        </p:nvSpPr>
        <p:spPr>
          <a:xfrm>
            <a:off x="922020" y="342138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Matplotlib can integrate with Jupyter Widgets, allowing users to create interactive plots that respond to user inputs.</a:t>
            </a:r>
            <a:endParaRPr lang="en-US" sz="1542" dirty="0"/>
          </a:p>
        </p:txBody>
      </p:sp>
      <p:sp>
        <p:nvSpPr>
          <p:cNvPr id="8" name="Text 1"/>
          <p:cNvSpPr/>
          <p:nvPr/>
        </p:nvSpPr>
        <p:spPr>
          <a:xfrm>
            <a:off x="8267700" y="2994660"/>
            <a:ext cx="3009900" cy="617220"/>
          </a:xfrm>
          <a:prstGeom prst="rect">
            <a:avLst/>
          </a:prstGeom>
          <a:noFill/>
          <a:ln/>
        </p:spPr>
        <p:txBody>
          <a:bodyPr wrap="squar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Integration with Other Libraries</a:t>
            </a:r>
            <a:endParaRPr lang="en-US" sz="1933" dirty="0"/>
          </a:p>
        </p:txBody>
      </p:sp>
      <p:sp>
        <p:nvSpPr>
          <p:cNvPr id="9" name="Text 2"/>
          <p:cNvSpPr/>
          <p:nvPr/>
        </p:nvSpPr>
        <p:spPr>
          <a:xfrm>
            <a:off x="693420" y="201930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Creating Interactive Plots with Matplotlib</a:t>
            </a:r>
            <a:endParaRPr lang="en-US" sz="3867" dirty="0"/>
          </a:p>
        </p:txBody>
      </p:sp>
      <p:sp>
        <p:nvSpPr>
          <p:cNvPr id="10" name="Text 3"/>
          <p:cNvSpPr/>
          <p:nvPr/>
        </p:nvSpPr>
        <p:spPr>
          <a:xfrm>
            <a:off x="922020" y="299466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Using Widgets</a:t>
            </a:r>
            <a:endParaRPr lang="en-US" sz="1933" dirty="0"/>
          </a:p>
        </p:txBody>
      </p:sp>
      <p:sp>
        <p:nvSpPr>
          <p:cNvPr id="11" name="Text 4"/>
          <p:cNvSpPr/>
          <p:nvPr/>
        </p:nvSpPr>
        <p:spPr>
          <a:xfrm>
            <a:off x="8267700" y="372618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Combining Matplotlib with libraries like Plotly or Bokeh can enhance interactivity and user engagement.</a:t>
            </a:r>
            <a:endParaRPr lang="en-US" sz="1542" dirty="0"/>
          </a:p>
        </p:txBody>
      </p:sp>
      <p:sp>
        <p:nvSpPr>
          <p:cNvPr id="12" name="Text 5"/>
          <p:cNvSpPr/>
          <p:nvPr/>
        </p:nvSpPr>
        <p:spPr>
          <a:xfrm>
            <a:off x="4594860" y="342138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Event handling capabilities enable custom responses to mouse and keyboard events for interactivity.</a:t>
            </a:r>
            <a:endParaRPr lang="en-US" sz="1542" dirty="0"/>
          </a:p>
        </p:txBody>
      </p:sp>
      <p:sp>
        <p:nvSpPr>
          <p:cNvPr id="13" name="Text 6"/>
          <p:cNvSpPr/>
          <p:nvPr/>
        </p:nvSpPr>
        <p:spPr>
          <a:xfrm>
            <a:off x="4594860" y="299466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Event Handling</a:t>
            </a:r>
            <a:endParaRPr lang="en-US" sz="193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BD0F9-07D2-FBEB-CFEC-0221F33FA04F}"/>
              </a:ext>
            </a:extLst>
          </p:cNvPr>
          <p:cNvSpPr>
            <a:spLocks noGrp="1"/>
          </p:cNvSpPr>
          <p:nvPr>
            <p:ph type="title"/>
          </p:nvPr>
        </p:nvSpPr>
        <p:spPr>
          <a:xfrm>
            <a:off x="761803" y="350196"/>
            <a:ext cx="4646904" cy="1624520"/>
          </a:xfrm>
        </p:spPr>
        <p:txBody>
          <a:bodyPr anchor="ctr">
            <a:normAutofit/>
          </a:bodyPr>
          <a:lstStyle/>
          <a:p>
            <a:r>
              <a:rPr lang="en-GB" sz="4000"/>
              <a:t>TYPES OF DATA ANALYSIS</a:t>
            </a:r>
            <a:endParaRPr lang="en-PK" sz="4000"/>
          </a:p>
        </p:txBody>
      </p:sp>
      <p:sp>
        <p:nvSpPr>
          <p:cNvPr id="3" name="Content Placeholder 2">
            <a:extLst>
              <a:ext uri="{FF2B5EF4-FFF2-40B4-BE49-F238E27FC236}">
                <a16:creationId xmlns:a16="http://schemas.microsoft.com/office/drawing/2014/main" id="{87832573-E046-DF51-93E4-799BEB1CC450}"/>
              </a:ext>
            </a:extLst>
          </p:cNvPr>
          <p:cNvSpPr>
            <a:spLocks noGrp="1"/>
          </p:cNvSpPr>
          <p:nvPr>
            <p:ph idx="1"/>
          </p:nvPr>
        </p:nvSpPr>
        <p:spPr>
          <a:xfrm>
            <a:off x="761802" y="2743200"/>
            <a:ext cx="4646905" cy="3613149"/>
          </a:xfrm>
        </p:spPr>
        <p:txBody>
          <a:bodyPr anchor="ctr">
            <a:normAutofit/>
          </a:bodyPr>
          <a:lstStyle/>
          <a:p>
            <a:pPr marL="0" indent="0">
              <a:buNone/>
            </a:pPr>
            <a:r>
              <a:rPr lang="en-GB" sz="2000" b="1"/>
              <a:t>DESCRIPTIVE ANALYSIS</a:t>
            </a:r>
          </a:p>
          <a:p>
            <a:pPr marL="0" indent="0">
              <a:buNone/>
            </a:pPr>
            <a:r>
              <a:rPr lang="en-GB" sz="2000"/>
              <a:t>Summarizes past data to identify trends and patterns.</a:t>
            </a:r>
            <a:endParaRPr lang="en-PK" sz="2000"/>
          </a:p>
          <a:p>
            <a:pPr marL="0" indent="0">
              <a:buNone/>
            </a:pPr>
            <a:r>
              <a:rPr lang="en-GB" sz="2000" b="1"/>
              <a:t>DIAGNOSTIC ANALYSIS</a:t>
            </a:r>
            <a:endParaRPr lang="en-PK" sz="2000" b="1"/>
          </a:p>
          <a:p>
            <a:pPr marL="0" indent="0">
              <a:buNone/>
            </a:pPr>
            <a:r>
              <a:rPr lang="en-GB" sz="2000"/>
              <a:t>Determines causes of past outcomes through analysis.</a:t>
            </a:r>
            <a:endParaRPr lang="en-PK" sz="2000"/>
          </a:p>
          <a:p>
            <a:pPr marL="0" indent="0">
              <a:buNone/>
            </a:pPr>
            <a:r>
              <a:rPr lang="en-GB" sz="2000" b="1"/>
              <a:t>PREDICTIVE ANALYSIS</a:t>
            </a:r>
            <a:endParaRPr lang="en-PK" sz="2000" b="1"/>
          </a:p>
          <a:p>
            <a:pPr marL="0" indent="0">
              <a:buNone/>
            </a:pPr>
            <a:r>
              <a:rPr lang="en-GB" sz="2000"/>
              <a:t>Forecasts future trends based on historical data.</a:t>
            </a:r>
            <a:endParaRPr lang="en-PK" sz="2000"/>
          </a:p>
          <a:p>
            <a:pPr marL="0" indent="0">
              <a:buNone/>
            </a:pPr>
            <a:endParaRPr lang="en-PK" sz="2000"/>
          </a:p>
          <a:p>
            <a:endParaRPr lang="en-PK" sz="2000"/>
          </a:p>
        </p:txBody>
      </p:sp>
      <p:pic>
        <p:nvPicPr>
          <p:cNvPr id="5" name="Picture 4" descr="Financial graphs on a dark display">
            <a:extLst>
              <a:ext uri="{FF2B5EF4-FFF2-40B4-BE49-F238E27FC236}">
                <a16:creationId xmlns:a16="http://schemas.microsoft.com/office/drawing/2014/main" id="{FAB126DE-D16D-44DE-B634-1F74669A151F}"/>
              </a:ext>
            </a:extLst>
          </p:cNvPr>
          <p:cNvPicPr>
            <a:picLocks noChangeAspect="1"/>
          </p:cNvPicPr>
          <p:nvPr/>
        </p:nvPicPr>
        <p:blipFill>
          <a:blip r:embed="rId2"/>
          <a:srcRect l="19287" r="25095"/>
          <a:stretch/>
        </p:blipFill>
        <p:spPr>
          <a:xfrm>
            <a:off x="6096000" y="1"/>
            <a:ext cx="6102825" cy="6858000"/>
          </a:xfrm>
          <a:prstGeom prst="rect">
            <a:avLst/>
          </a:prstGeom>
        </p:spPr>
      </p:pic>
    </p:spTree>
    <p:extLst>
      <p:ext uri="{BB962C8B-B14F-4D97-AF65-F5344CB8AC3E}">
        <p14:creationId xmlns:p14="http://schemas.microsoft.com/office/powerpoint/2010/main" val="3458734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7" name="Text 1"/>
          <p:cNvSpPr/>
          <p:nvPr/>
        </p:nvSpPr>
        <p:spPr>
          <a:xfrm>
            <a:off x="470916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3"/>
          <p:cNvSpPr/>
          <p:nvPr/>
        </p:nvSpPr>
        <p:spPr>
          <a:xfrm>
            <a:off x="792480" y="3208020"/>
            <a:ext cx="2926080" cy="312420"/>
          </a:xfrm>
          <a:prstGeom prst="rect">
            <a:avLst/>
          </a:prstGeom>
          <a:noFill/>
          <a:ln/>
        </p:spPr>
        <p:txBody>
          <a:bodyPr wrap="none" lIns="0" tIns="0" rIns="0" bIns="0" rtlCol="0" anchor="t"/>
          <a:lstStyle/>
          <a:p>
            <a:pPr algn="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Dataset Selection</a:t>
            </a:r>
            <a:endParaRPr lang="en-US" sz="1933" dirty="0"/>
          </a:p>
        </p:txBody>
      </p:sp>
      <p:sp>
        <p:nvSpPr>
          <p:cNvPr id="10" name="Text 4"/>
          <p:cNvSpPr/>
          <p:nvPr/>
        </p:nvSpPr>
        <p:spPr>
          <a:xfrm>
            <a:off x="792480" y="3733800"/>
            <a:ext cx="292608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Choose a relevant dataset that showcases trends or patterns to visualize, maximizing the impact of the plot.</a:t>
            </a:r>
            <a:endParaRPr lang="en-US" sz="1542" dirty="0"/>
          </a:p>
        </p:txBody>
      </p:sp>
      <p:sp>
        <p:nvSpPr>
          <p:cNvPr id="11" name="Text 5"/>
          <p:cNvSpPr/>
          <p:nvPr/>
        </p:nvSpPr>
        <p:spPr>
          <a:xfrm>
            <a:off x="8092440" y="409956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Interpreting Results</a:t>
            </a:r>
            <a:endParaRPr lang="en-US" sz="1933" dirty="0"/>
          </a:p>
        </p:txBody>
      </p:sp>
      <p:sp>
        <p:nvSpPr>
          <p:cNvPr id="12" name="Text 6"/>
          <p:cNvSpPr/>
          <p:nvPr/>
        </p:nvSpPr>
        <p:spPr>
          <a:xfrm>
            <a:off x="8092440" y="2072640"/>
            <a:ext cx="332232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Combining Plot Types</a:t>
            </a:r>
            <a:endParaRPr lang="en-US" sz="1933" dirty="0"/>
          </a:p>
        </p:txBody>
      </p:sp>
      <p:sp>
        <p:nvSpPr>
          <p:cNvPr id="13" name="Text 7"/>
          <p:cNvSpPr/>
          <p:nvPr/>
        </p:nvSpPr>
        <p:spPr>
          <a:xfrm>
            <a:off x="8092440" y="462534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Discuss how to interpret the visualizations generated, emphasizing insights drawn from the data and how they can inform decision-making.</a:t>
            </a:r>
            <a:endParaRPr lang="en-US" sz="1542" dirty="0"/>
          </a:p>
        </p:txBody>
      </p:sp>
      <p:sp>
        <p:nvSpPr>
          <p:cNvPr id="14" name="Text 8"/>
          <p:cNvSpPr/>
          <p:nvPr/>
        </p:nvSpPr>
        <p:spPr>
          <a:xfrm>
            <a:off x="693420" y="101346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Case Study: Data Visualization</a:t>
            </a:r>
            <a:endParaRPr lang="en-US" sz="3867" dirty="0"/>
          </a:p>
        </p:txBody>
      </p:sp>
      <p:sp>
        <p:nvSpPr>
          <p:cNvPr id="15" name="Text 9"/>
          <p:cNvSpPr/>
          <p:nvPr/>
        </p:nvSpPr>
        <p:spPr>
          <a:xfrm>
            <a:off x="8092440" y="259842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Demonstrate how to combine different plot types within a single figure to convey complex information effectively.</a:t>
            </a:r>
            <a:endParaRPr lang="en-US" sz="1542"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00100" y="175260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4503420" y="175260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8206740" y="1752600"/>
            <a:ext cx="3192780" cy="2110740"/>
          </a:xfrm>
          <a:prstGeom prst="rect">
            <a:avLst/>
          </a:prstGeom>
        </p:spPr>
      </p:pic>
      <p:sp>
        <p:nvSpPr>
          <p:cNvPr id="6" name="Text 0"/>
          <p:cNvSpPr/>
          <p:nvPr/>
        </p:nvSpPr>
        <p:spPr>
          <a:xfrm>
            <a:off x="800100" y="448056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Maintain simplicity in design while ensuring that plots are clear and comprehensible, avoiding clutter that can confuse viewers.</a:t>
            </a:r>
            <a:endParaRPr lang="en-US" sz="1542" dirty="0"/>
          </a:p>
        </p:txBody>
      </p:sp>
      <p:sp>
        <p:nvSpPr>
          <p:cNvPr id="7" name="Text 1"/>
          <p:cNvSpPr/>
          <p:nvPr/>
        </p:nvSpPr>
        <p:spPr>
          <a:xfrm>
            <a:off x="4503420" y="405384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Color Usage</a:t>
            </a:r>
            <a:endParaRPr lang="en-US" sz="1950" dirty="0"/>
          </a:p>
        </p:txBody>
      </p:sp>
      <p:sp>
        <p:nvSpPr>
          <p:cNvPr id="8" name="Text 2"/>
          <p:cNvSpPr/>
          <p:nvPr/>
        </p:nvSpPr>
        <p:spPr>
          <a:xfrm>
            <a:off x="693420" y="80010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Best Practices</a:t>
            </a:r>
            <a:endParaRPr lang="en-US" sz="3883" dirty="0"/>
          </a:p>
        </p:txBody>
      </p:sp>
      <p:sp>
        <p:nvSpPr>
          <p:cNvPr id="9" name="Text 3"/>
          <p:cNvSpPr/>
          <p:nvPr/>
        </p:nvSpPr>
        <p:spPr>
          <a:xfrm>
            <a:off x="4503420" y="4480560"/>
            <a:ext cx="3192780" cy="147828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Using color wisely can significantly enhance the effectiveness of a plot, with appropriate color schemes aiding in distinguishing data elements.</a:t>
            </a:r>
            <a:endParaRPr lang="en-US" sz="1542" dirty="0"/>
          </a:p>
        </p:txBody>
      </p:sp>
      <p:sp>
        <p:nvSpPr>
          <p:cNvPr id="10" name="Text 4"/>
          <p:cNvSpPr/>
          <p:nvPr/>
        </p:nvSpPr>
        <p:spPr>
          <a:xfrm>
            <a:off x="8206740" y="448056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Proper use of annotations and labels can provide additional context for the data presented, guiding the audience's understanding.</a:t>
            </a:r>
            <a:endParaRPr lang="en-US" sz="1542" dirty="0"/>
          </a:p>
        </p:txBody>
      </p:sp>
      <p:sp>
        <p:nvSpPr>
          <p:cNvPr id="11" name="Text 5"/>
          <p:cNvSpPr/>
          <p:nvPr/>
        </p:nvSpPr>
        <p:spPr>
          <a:xfrm>
            <a:off x="8206740" y="405384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Annotations and Labels</a:t>
            </a:r>
            <a:endParaRPr lang="en-US" sz="1950" dirty="0"/>
          </a:p>
        </p:txBody>
      </p:sp>
      <p:sp>
        <p:nvSpPr>
          <p:cNvPr id="12" name="Text 6"/>
          <p:cNvSpPr/>
          <p:nvPr/>
        </p:nvSpPr>
        <p:spPr>
          <a:xfrm>
            <a:off x="800100" y="405384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Simplicity and Clarity</a:t>
            </a:r>
            <a:endParaRPr lang="en-US" sz="195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880860" y="26822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24400" y="34747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484620" y="4945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792480" y="3329940"/>
            <a:ext cx="2926080" cy="312420"/>
          </a:xfrm>
          <a:prstGeom prst="rect">
            <a:avLst/>
          </a:prstGeom>
          <a:noFill/>
          <a:ln/>
        </p:spPr>
        <p:txBody>
          <a:bodyPr wrap="non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Recap of Key Points</a:t>
            </a:r>
            <a:endParaRPr lang="en-US" sz="1950" dirty="0"/>
          </a:p>
        </p:txBody>
      </p:sp>
      <p:sp>
        <p:nvSpPr>
          <p:cNvPr id="10" name="Text 4"/>
          <p:cNvSpPr/>
          <p:nvPr/>
        </p:nvSpPr>
        <p:spPr>
          <a:xfrm>
            <a:off x="8092440" y="4297680"/>
            <a:ext cx="3322320" cy="624840"/>
          </a:xfrm>
          <a:prstGeom prst="rect">
            <a:avLst/>
          </a:prstGeom>
          <a:noFill/>
          <a:ln/>
        </p:spPr>
        <p:txBody>
          <a:bodyPr wrap="squar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Learning Opportunities</a:t>
            </a:r>
            <a:endParaRPr lang="en-US" sz="1950" dirty="0"/>
          </a:p>
        </p:txBody>
      </p:sp>
      <p:sp>
        <p:nvSpPr>
          <p:cNvPr id="11" name="Text 5"/>
          <p:cNvSpPr/>
          <p:nvPr/>
        </p:nvSpPr>
        <p:spPr>
          <a:xfrm>
            <a:off x="8092440" y="229362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Further Exploration</a:t>
            </a:r>
            <a:endParaRPr lang="en-US" sz="1950" dirty="0"/>
          </a:p>
        </p:txBody>
      </p:sp>
      <p:sp>
        <p:nvSpPr>
          <p:cNvPr id="12" name="Text 6"/>
          <p:cNvSpPr/>
          <p:nvPr/>
        </p:nvSpPr>
        <p:spPr>
          <a:xfrm>
            <a:off x="792480" y="386334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Summarize the steps in creating static, animated, and interactive plots.</a:t>
            </a:r>
            <a:endParaRPr lang="en-US" sz="1542" dirty="0"/>
          </a:p>
        </p:txBody>
      </p:sp>
      <p:sp>
        <p:nvSpPr>
          <p:cNvPr id="13" name="Text 7"/>
          <p:cNvSpPr/>
          <p:nvPr/>
        </p:nvSpPr>
        <p:spPr>
          <a:xfrm>
            <a:off x="8092440" y="514350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Highlight the value of mastering Matplotlib and other tools.</a:t>
            </a:r>
            <a:endParaRPr lang="en-US" sz="1542" dirty="0"/>
          </a:p>
        </p:txBody>
      </p:sp>
      <p:sp>
        <p:nvSpPr>
          <p:cNvPr id="14" name="Text 8"/>
          <p:cNvSpPr/>
          <p:nvPr/>
        </p:nvSpPr>
        <p:spPr>
          <a:xfrm>
            <a:off x="693420" y="112014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 and Future Work</a:t>
            </a:r>
            <a:endParaRPr lang="en-US" sz="3883" dirty="0"/>
          </a:p>
        </p:txBody>
      </p:sp>
      <p:sp>
        <p:nvSpPr>
          <p:cNvPr id="15" name="Text 9"/>
          <p:cNvSpPr/>
          <p:nvPr/>
        </p:nvSpPr>
        <p:spPr>
          <a:xfrm>
            <a:off x="8092440" y="282702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Encourage viewers to delve deeper into Matplotlib's documentation.</a:t>
            </a:r>
            <a:endParaRPr lang="en-US" sz="1542"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693420" y="2103120"/>
            <a:ext cx="1082040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Customizing Graphs for Storytelling</a:t>
            </a:r>
            <a:endParaRPr lang="en-US" sz="5341" dirty="0"/>
          </a:p>
        </p:txBody>
      </p:sp>
      <p:sp>
        <p:nvSpPr>
          <p:cNvPr id="5" name="Text 1"/>
          <p:cNvSpPr/>
          <p:nvPr/>
        </p:nvSpPr>
        <p:spPr>
          <a:xfrm>
            <a:off x="693420" y="402336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Effective storytelling through graphs enhances data understanding by providing clarity, engaging visuals, and relatability. By customizing graphs, we can effectively communicate key messages and insights to our audience.</a:t>
            </a:r>
            <a:endParaRPr lang="en-US" sz="1542"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287274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Enhances Clarity</a:t>
            </a:r>
            <a:endParaRPr lang="en-US" sz="1950" dirty="0"/>
          </a:p>
        </p:txBody>
      </p:sp>
      <p:sp>
        <p:nvSpPr>
          <p:cNvPr id="5" name="Text 1"/>
          <p:cNvSpPr/>
          <p:nvPr/>
        </p:nvSpPr>
        <p:spPr>
          <a:xfrm>
            <a:off x="693420" y="19202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Importance of Customization</a:t>
            </a:r>
            <a:endParaRPr lang="en-US" sz="3908" dirty="0"/>
          </a:p>
        </p:txBody>
      </p:sp>
      <p:sp>
        <p:nvSpPr>
          <p:cNvPr id="6" name="Text 2"/>
          <p:cNvSpPr/>
          <p:nvPr/>
        </p:nvSpPr>
        <p:spPr>
          <a:xfrm>
            <a:off x="899160" y="329946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Customizing graphs allows for clearer presentation of complex data, helping the audience to quickly grasp essential information.</a:t>
            </a:r>
            <a:endParaRPr lang="en-US" sz="1542" dirty="0"/>
          </a:p>
        </p:txBody>
      </p:sp>
      <p:sp>
        <p:nvSpPr>
          <p:cNvPr id="7" name="Text 3"/>
          <p:cNvSpPr/>
          <p:nvPr/>
        </p:nvSpPr>
        <p:spPr>
          <a:xfrm>
            <a:off x="8107680" y="2872740"/>
            <a:ext cx="3192780" cy="624840"/>
          </a:xfrm>
          <a:prstGeom prst="rect">
            <a:avLst/>
          </a:prstGeom>
          <a:noFill/>
          <a:ln/>
        </p:spPr>
        <p:txBody>
          <a:bodyPr wrap="squar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Communicates Key Messages</a:t>
            </a:r>
            <a:endParaRPr lang="en-US" sz="1950" dirty="0"/>
          </a:p>
        </p:txBody>
      </p:sp>
      <p:sp>
        <p:nvSpPr>
          <p:cNvPr id="8" name="Text 4"/>
          <p:cNvSpPr/>
          <p:nvPr/>
        </p:nvSpPr>
        <p:spPr>
          <a:xfrm>
            <a:off x="8107680" y="361188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Customization enables focused storytelling by highlighting the most relevant data points, ensuring that the key messages are effectively conveyed.</a:t>
            </a:r>
            <a:endParaRPr lang="en-US" sz="1542" dirty="0"/>
          </a:p>
        </p:txBody>
      </p:sp>
      <p:sp>
        <p:nvSpPr>
          <p:cNvPr id="9" name="Text 5"/>
          <p:cNvSpPr/>
          <p:nvPr/>
        </p:nvSpPr>
        <p:spPr>
          <a:xfrm>
            <a:off x="4503420" y="3299460"/>
            <a:ext cx="319278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Tailored visuals capture attention and maintain interest, making the data more appealing and easier to interpret.</a:t>
            </a:r>
            <a:endParaRPr lang="en-US" sz="1542" dirty="0"/>
          </a:p>
        </p:txBody>
      </p:sp>
      <p:sp>
        <p:nvSpPr>
          <p:cNvPr id="10" name="Text 6"/>
          <p:cNvSpPr/>
          <p:nvPr/>
        </p:nvSpPr>
        <p:spPr>
          <a:xfrm>
            <a:off x="4503420" y="287274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Engages the Audience</a:t>
            </a:r>
            <a:endParaRPr lang="en-US" sz="195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01040" y="283464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2834640"/>
            <a:ext cx="396240" cy="396240"/>
          </a:xfrm>
          <a:prstGeom prst="rect">
            <a:avLst/>
          </a:prstGeom>
        </p:spPr>
      </p:pic>
      <p:pic>
        <p:nvPicPr>
          <p:cNvPr id="6" name="Image 4" descr="preencoded.png"/>
          <p:cNvPicPr>
            <a:picLocks noChangeAspect="1"/>
          </p:cNvPicPr>
          <p:nvPr/>
        </p:nvPicPr>
        <p:blipFill>
          <a:blip r:embed="rId5"/>
          <a:stretch>
            <a:fillRect/>
          </a:stretch>
        </p:blipFill>
        <p:spPr>
          <a:xfrm>
            <a:off x="7917180" y="2834640"/>
            <a:ext cx="396240" cy="396240"/>
          </a:xfrm>
          <a:prstGeom prst="rect">
            <a:avLst/>
          </a:prstGeom>
        </p:spPr>
      </p:pic>
      <p:sp>
        <p:nvSpPr>
          <p:cNvPr id="7" name="Text 0"/>
          <p:cNvSpPr/>
          <p:nvPr/>
        </p:nvSpPr>
        <p:spPr>
          <a:xfrm>
            <a:off x="830580" y="291084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1"/>
          <p:cNvSpPr/>
          <p:nvPr/>
        </p:nvSpPr>
        <p:spPr>
          <a:xfrm>
            <a:off x="4442460" y="291084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8046720" y="291084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0" name="Text 3"/>
          <p:cNvSpPr/>
          <p:nvPr/>
        </p:nvSpPr>
        <p:spPr>
          <a:xfrm>
            <a:off x="1341120" y="3284220"/>
            <a:ext cx="294894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Different data types call for specific graph types; understanding the nature of your data is key to selecting the right visualization.</a:t>
            </a:r>
            <a:endParaRPr lang="en-US" sz="1542" dirty="0"/>
          </a:p>
        </p:txBody>
      </p:sp>
      <p:sp>
        <p:nvSpPr>
          <p:cNvPr id="11" name="Text 4"/>
          <p:cNvSpPr/>
          <p:nvPr/>
        </p:nvSpPr>
        <p:spPr>
          <a:xfrm>
            <a:off x="1341120" y="2857500"/>
            <a:ext cx="294894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 Your Data</a:t>
            </a:r>
            <a:endParaRPr lang="en-US" sz="1933" dirty="0"/>
          </a:p>
        </p:txBody>
      </p:sp>
      <p:sp>
        <p:nvSpPr>
          <p:cNvPr id="12" name="Text 5"/>
          <p:cNvSpPr/>
          <p:nvPr/>
        </p:nvSpPr>
        <p:spPr>
          <a:xfrm>
            <a:off x="4945380" y="3284220"/>
            <a:ext cx="294894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Tailor the graph type to your audience’s familiarity and preferences, ensuring the chosen graph is accessible and engaging for them.</a:t>
            </a:r>
            <a:endParaRPr lang="en-US" sz="1542" dirty="0"/>
          </a:p>
        </p:txBody>
      </p:sp>
      <p:sp>
        <p:nvSpPr>
          <p:cNvPr id="13" name="Text 6"/>
          <p:cNvSpPr/>
          <p:nvPr/>
        </p:nvSpPr>
        <p:spPr>
          <a:xfrm>
            <a:off x="8557260" y="2857500"/>
            <a:ext cx="2948940" cy="617220"/>
          </a:xfrm>
          <a:prstGeom prst="rect">
            <a:avLst/>
          </a:prstGeom>
          <a:noFill/>
          <a:ln/>
        </p:spPr>
        <p:txBody>
          <a:bodyPr wrap="squar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Use Clear Titles and Labels</a:t>
            </a:r>
            <a:endParaRPr lang="en-US" sz="1933" dirty="0"/>
          </a:p>
        </p:txBody>
      </p:sp>
      <p:sp>
        <p:nvSpPr>
          <p:cNvPr id="14" name="Text 7"/>
          <p:cNvSpPr/>
          <p:nvPr/>
        </p:nvSpPr>
        <p:spPr>
          <a:xfrm>
            <a:off x="4945380" y="2857500"/>
            <a:ext cx="294894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Consider the Audience</a:t>
            </a:r>
            <a:endParaRPr lang="en-US" sz="1933" dirty="0"/>
          </a:p>
        </p:txBody>
      </p:sp>
      <p:sp>
        <p:nvSpPr>
          <p:cNvPr id="15" name="Text 8"/>
          <p:cNvSpPr/>
          <p:nvPr/>
        </p:nvSpPr>
        <p:spPr>
          <a:xfrm>
            <a:off x="8557260" y="3589020"/>
            <a:ext cx="294894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Every graph should have a descriptive title and clear labels to provide context, allowing the audience to immediately understand the information being presented.</a:t>
            </a:r>
            <a:endParaRPr lang="en-US" sz="1542" dirty="0"/>
          </a:p>
        </p:txBody>
      </p:sp>
      <p:sp>
        <p:nvSpPr>
          <p:cNvPr id="16" name="Text 9"/>
          <p:cNvSpPr/>
          <p:nvPr/>
        </p:nvSpPr>
        <p:spPr>
          <a:xfrm>
            <a:off x="693420" y="179070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Choosing the Right Graph</a:t>
            </a:r>
            <a:endParaRPr lang="en-US" sz="3867"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243840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43840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438400"/>
            <a:ext cx="3787140" cy="3787140"/>
          </a:xfrm>
          <a:prstGeom prst="rect">
            <a:avLst/>
          </a:prstGeom>
        </p:spPr>
      </p:pic>
      <p:sp>
        <p:nvSpPr>
          <p:cNvPr id="6" name="Text 0"/>
          <p:cNvSpPr/>
          <p:nvPr/>
        </p:nvSpPr>
        <p:spPr>
          <a:xfrm>
            <a:off x="5059680" y="4183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522720" y="33375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522720" y="50215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8092440" y="338328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 contrasting colors to emphasize important data points.</a:t>
            </a:r>
            <a:endParaRPr lang="en-US" sz="1542" dirty="0"/>
          </a:p>
        </p:txBody>
      </p:sp>
      <p:sp>
        <p:nvSpPr>
          <p:cNvPr id="10" name="Text 4"/>
          <p:cNvSpPr/>
          <p:nvPr/>
        </p:nvSpPr>
        <p:spPr>
          <a:xfrm>
            <a:off x="8092440" y="284988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Contrasting Colors</a:t>
            </a:r>
            <a:endParaRPr lang="en-US" sz="1950" dirty="0"/>
          </a:p>
        </p:txBody>
      </p:sp>
      <p:sp>
        <p:nvSpPr>
          <p:cNvPr id="11" name="Text 5"/>
          <p:cNvSpPr/>
          <p:nvPr/>
        </p:nvSpPr>
        <p:spPr>
          <a:xfrm>
            <a:off x="792480" y="381000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Consistent Color Palette</a:t>
            </a:r>
            <a:endParaRPr lang="en-US" sz="1950" dirty="0"/>
          </a:p>
        </p:txBody>
      </p:sp>
      <p:sp>
        <p:nvSpPr>
          <p:cNvPr id="12" name="Text 6"/>
          <p:cNvSpPr/>
          <p:nvPr/>
        </p:nvSpPr>
        <p:spPr>
          <a:xfrm>
            <a:off x="693420" y="64008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Color and Design Elements</a:t>
            </a:r>
            <a:endParaRPr lang="en-US" sz="3908" dirty="0"/>
          </a:p>
        </p:txBody>
      </p:sp>
      <p:sp>
        <p:nvSpPr>
          <p:cNvPr id="13" name="Text 7"/>
          <p:cNvSpPr/>
          <p:nvPr/>
        </p:nvSpPr>
        <p:spPr>
          <a:xfrm>
            <a:off x="8092440" y="477012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Visual Hierarchy</a:t>
            </a:r>
            <a:endParaRPr lang="en-US" sz="1950" dirty="0"/>
          </a:p>
        </p:txBody>
      </p:sp>
      <p:sp>
        <p:nvSpPr>
          <p:cNvPr id="14" name="Text 8"/>
          <p:cNvSpPr/>
          <p:nvPr/>
        </p:nvSpPr>
        <p:spPr>
          <a:xfrm>
            <a:off x="8092440" y="530352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Organize elements by importance; larger visuals represent significant data.</a:t>
            </a:r>
            <a:endParaRPr lang="en-US" sz="1542" dirty="0"/>
          </a:p>
        </p:txBody>
      </p:sp>
      <p:sp>
        <p:nvSpPr>
          <p:cNvPr id="15" name="Text 9"/>
          <p:cNvSpPr/>
          <p:nvPr/>
        </p:nvSpPr>
        <p:spPr>
          <a:xfrm>
            <a:off x="693420" y="148590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Incorporating color and design elements strategically can significantly enhance the effectiveness of presentations. A consistent color palette, contrasting colors for emphasis, and clear visual hierarchy are crucial for guiding the audience's focus and improving comprehension.</a:t>
            </a:r>
            <a:endParaRPr lang="en-US" sz="1542" dirty="0"/>
          </a:p>
        </p:txBody>
      </p:sp>
      <p:sp>
        <p:nvSpPr>
          <p:cNvPr id="16" name="Text 10"/>
          <p:cNvSpPr/>
          <p:nvPr/>
        </p:nvSpPr>
        <p:spPr>
          <a:xfrm>
            <a:off x="792480" y="434340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coherent color scheme can enhance aesthetics and improve comprehension.</a:t>
            </a:r>
            <a:endParaRPr lang="en-US" sz="1542"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8046720" y="3116580"/>
            <a:ext cx="3451860" cy="1478280"/>
          </a:xfrm>
          <a:prstGeom prst="rect">
            <a:avLst/>
          </a:prstGeom>
        </p:spPr>
      </p:pic>
      <p:pic>
        <p:nvPicPr>
          <p:cNvPr id="5" name="Image 3" descr="preencoded.png"/>
          <p:cNvPicPr>
            <a:picLocks noChangeAspect="1"/>
          </p:cNvPicPr>
          <p:nvPr/>
        </p:nvPicPr>
        <p:blipFill>
          <a:blip r:embed="rId5"/>
          <a:stretch>
            <a:fillRect/>
          </a:stretch>
        </p:blipFill>
        <p:spPr>
          <a:xfrm>
            <a:off x="4373880" y="3116580"/>
            <a:ext cx="3451860" cy="1478280"/>
          </a:xfrm>
          <a:prstGeom prst="rect">
            <a:avLst/>
          </a:prstGeom>
        </p:spPr>
      </p:pic>
      <p:pic>
        <p:nvPicPr>
          <p:cNvPr id="6" name="Image 4" descr="preencoded.png"/>
          <p:cNvPicPr>
            <a:picLocks noChangeAspect="1"/>
          </p:cNvPicPr>
          <p:nvPr/>
        </p:nvPicPr>
        <p:blipFill>
          <a:blip r:embed="rId5"/>
          <a:stretch>
            <a:fillRect/>
          </a:stretch>
        </p:blipFill>
        <p:spPr>
          <a:xfrm>
            <a:off x="701040" y="3116580"/>
            <a:ext cx="3451860" cy="1478280"/>
          </a:xfrm>
          <a:prstGeom prst="rect">
            <a:avLst/>
          </a:prstGeom>
        </p:spPr>
      </p:pic>
      <p:sp>
        <p:nvSpPr>
          <p:cNvPr id="7" name="Text 0"/>
          <p:cNvSpPr/>
          <p:nvPr/>
        </p:nvSpPr>
        <p:spPr>
          <a:xfrm>
            <a:off x="4594860" y="323850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Highlight Key Trends</a:t>
            </a:r>
            <a:endParaRPr lang="en-US" sz="1950" dirty="0"/>
          </a:p>
        </p:txBody>
      </p:sp>
      <p:sp>
        <p:nvSpPr>
          <p:cNvPr id="8" name="Text 1"/>
          <p:cNvSpPr/>
          <p:nvPr/>
        </p:nvSpPr>
        <p:spPr>
          <a:xfrm>
            <a:off x="922020" y="366522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Short notes or arrows clarify complex graph parts.</a:t>
            </a:r>
            <a:endParaRPr lang="en-US" sz="1542" dirty="0"/>
          </a:p>
        </p:txBody>
      </p:sp>
      <p:sp>
        <p:nvSpPr>
          <p:cNvPr id="9" name="Text 2"/>
          <p:cNvSpPr/>
          <p:nvPr/>
        </p:nvSpPr>
        <p:spPr>
          <a:xfrm>
            <a:off x="693420" y="22631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Adding Annotations and Highlights</a:t>
            </a:r>
            <a:endParaRPr lang="en-US" sz="3908" dirty="0"/>
          </a:p>
        </p:txBody>
      </p:sp>
      <p:sp>
        <p:nvSpPr>
          <p:cNvPr id="10" name="Text 3"/>
          <p:cNvSpPr/>
          <p:nvPr/>
        </p:nvSpPr>
        <p:spPr>
          <a:xfrm>
            <a:off x="4594860" y="366522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 highlights for crucial data trends or outliers.</a:t>
            </a:r>
            <a:endParaRPr lang="en-US" sz="1542" dirty="0"/>
          </a:p>
        </p:txBody>
      </p:sp>
      <p:sp>
        <p:nvSpPr>
          <p:cNvPr id="11" name="Text 4"/>
          <p:cNvSpPr/>
          <p:nvPr/>
        </p:nvSpPr>
        <p:spPr>
          <a:xfrm>
            <a:off x="922020" y="323850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Use Annotations Wisely</a:t>
            </a:r>
            <a:endParaRPr lang="en-US" sz="1933" dirty="0"/>
          </a:p>
        </p:txBody>
      </p:sp>
      <p:sp>
        <p:nvSpPr>
          <p:cNvPr id="12" name="Text 5"/>
          <p:cNvSpPr/>
          <p:nvPr/>
        </p:nvSpPr>
        <p:spPr>
          <a:xfrm>
            <a:off x="8267700" y="3238500"/>
            <a:ext cx="3009900" cy="624840"/>
          </a:xfrm>
          <a:prstGeom prst="rect">
            <a:avLst/>
          </a:prstGeom>
          <a:noFill/>
          <a:ln/>
        </p:spPr>
        <p:txBody>
          <a:bodyPr wrap="squar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Provide Contextual Information</a:t>
            </a:r>
            <a:endParaRPr lang="en-US" sz="1950" dirty="0"/>
          </a:p>
        </p:txBody>
      </p:sp>
      <p:sp>
        <p:nvSpPr>
          <p:cNvPr id="13" name="Text 6"/>
          <p:cNvSpPr/>
          <p:nvPr/>
        </p:nvSpPr>
        <p:spPr>
          <a:xfrm>
            <a:off x="8267700" y="3977640"/>
            <a:ext cx="3009900" cy="4953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Brief explanations enhance interpretation of the data.</a:t>
            </a:r>
            <a:endParaRPr lang="en-US" sz="1542"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7" name="Text 1"/>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4709160" y="3695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9" name="Text 3"/>
          <p:cNvSpPr/>
          <p:nvPr/>
        </p:nvSpPr>
        <p:spPr>
          <a:xfrm>
            <a:off x="792480" y="3726180"/>
            <a:ext cx="2926080" cy="9906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Every data story should follow a beginning, middle, and end; use your graphs to outline this structure.</a:t>
            </a:r>
            <a:endParaRPr lang="en-US" sz="1542" dirty="0"/>
          </a:p>
        </p:txBody>
      </p:sp>
      <p:sp>
        <p:nvSpPr>
          <p:cNvPr id="10" name="Text 4"/>
          <p:cNvSpPr/>
          <p:nvPr/>
        </p:nvSpPr>
        <p:spPr>
          <a:xfrm>
            <a:off x="792480" y="3208020"/>
            <a:ext cx="2926080" cy="297180"/>
          </a:xfrm>
          <a:prstGeom prst="rect">
            <a:avLst/>
          </a:prstGeom>
          <a:noFill/>
          <a:ln/>
        </p:spPr>
        <p:txBody>
          <a:bodyPr wrap="none" lIns="0" tIns="0" rIns="0" bIns="0" rtlCol="0" anchor="t"/>
          <a:lstStyle/>
          <a:p>
            <a:pPr algn="r">
              <a:lnSpc>
                <a:spcPts val="2333"/>
              </a:lnSpc>
            </a:pPr>
            <a:r>
              <a:rPr lang="en-US" sz="1867" dirty="0">
                <a:solidFill>
                  <a:srgbClr val="292929"/>
                </a:solidFill>
                <a:latin typeface="思源宋体-思源宋体-ExtraLight" pitchFamily="34" charset="0"/>
                <a:ea typeface="思源宋体-思源宋体-ExtraLight" pitchFamily="34" charset="-122"/>
                <a:cs typeface="思源宋体-思源宋体-ExtraLight" pitchFamily="34" charset="-120"/>
              </a:rPr>
              <a:t>Establish a Narrative Arc</a:t>
            </a:r>
            <a:endParaRPr lang="en-US" sz="1867" dirty="0"/>
          </a:p>
        </p:txBody>
      </p:sp>
      <p:sp>
        <p:nvSpPr>
          <p:cNvPr id="11" name="Text 5"/>
          <p:cNvSpPr/>
          <p:nvPr/>
        </p:nvSpPr>
        <p:spPr>
          <a:xfrm>
            <a:off x="8092440" y="505968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 visuals that evoke emotions or prompt reactions, ensuring that the audience is not just informed but also engaged.</a:t>
            </a:r>
            <a:endParaRPr lang="en-US" sz="1542" dirty="0"/>
          </a:p>
        </p:txBody>
      </p:sp>
      <p:sp>
        <p:nvSpPr>
          <p:cNvPr id="12" name="Text 6"/>
          <p:cNvSpPr/>
          <p:nvPr/>
        </p:nvSpPr>
        <p:spPr>
          <a:xfrm>
            <a:off x="693420" y="83058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Storytelling Techniques</a:t>
            </a:r>
            <a:endParaRPr lang="en-US" sz="3867" dirty="0"/>
          </a:p>
        </p:txBody>
      </p:sp>
      <p:sp>
        <p:nvSpPr>
          <p:cNvPr id="13" name="Text 7"/>
          <p:cNvSpPr/>
          <p:nvPr/>
        </p:nvSpPr>
        <p:spPr>
          <a:xfrm>
            <a:off x="8092440" y="4221480"/>
            <a:ext cx="3322320" cy="617220"/>
          </a:xfrm>
          <a:prstGeom prst="rect">
            <a:avLst/>
          </a:prstGeom>
          <a:noFill/>
          <a:ln/>
        </p:spPr>
        <p:txBody>
          <a:bodyPr wrap="squar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Incorporate Emotional Appeal</a:t>
            </a:r>
            <a:endParaRPr lang="en-US" sz="1933" dirty="0"/>
          </a:p>
        </p:txBody>
      </p:sp>
      <p:sp>
        <p:nvSpPr>
          <p:cNvPr id="14" name="Text 8"/>
          <p:cNvSpPr/>
          <p:nvPr/>
        </p:nvSpPr>
        <p:spPr>
          <a:xfrm>
            <a:off x="8092440" y="1882140"/>
            <a:ext cx="3322320" cy="617220"/>
          </a:xfrm>
          <a:prstGeom prst="rect">
            <a:avLst/>
          </a:prstGeom>
          <a:noFill/>
          <a:ln/>
        </p:spPr>
        <p:txBody>
          <a:bodyPr wrap="squar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Connect Data Points to Real-Life Scenarios</a:t>
            </a:r>
            <a:endParaRPr lang="en-US" sz="1933" dirty="0"/>
          </a:p>
        </p:txBody>
      </p:sp>
      <p:sp>
        <p:nvSpPr>
          <p:cNvPr id="15" name="Text 9"/>
          <p:cNvSpPr/>
          <p:nvPr/>
        </p:nvSpPr>
        <p:spPr>
          <a:xfrm>
            <a:off x="8092440" y="272034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Relating data to familiar contexts helps audiences relate to the material and understand its implications better.</a:t>
            </a:r>
            <a:endParaRPr lang="en-US" sz="1542"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00100" y="184404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206740" y="184404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4503420" y="1844040"/>
            <a:ext cx="3192780" cy="2110740"/>
          </a:xfrm>
          <a:prstGeom prst="rect">
            <a:avLst/>
          </a:prstGeom>
        </p:spPr>
      </p:pic>
      <p:sp>
        <p:nvSpPr>
          <p:cNvPr id="6" name="Text 0"/>
          <p:cNvSpPr/>
          <p:nvPr/>
        </p:nvSpPr>
        <p:spPr>
          <a:xfrm>
            <a:off x="800100" y="4145280"/>
            <a:ext cx="3192780" cy="624840"/>
          </a:xfrm>
          <a:prstGeom prst="rect">
            <a:avLst/>
          </a:prstGeom>
          <a:noFill/>
          <a:ln/>
        </p:spPr>
        <p:txBody>
          <a:bodyPr wrap="squar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 Software</a:t>
            </a:r>
            <a:endParaRPr lang="en-US" sz="1950" dirty="0"/>
          </a:p>
        </p:txBody>
      </p:sp>
      <p:sp>
        <p:nvSpPr>
          <p:cNvPr id="7" name="Text 1"/>
          <p:cNvSpPr/>
          <p:nvPr/>
        </p:nvSpPr>
        <p:spPr>
          <a:xfrm>
            <a:off x="8206740" y="4145280"/>
            <a:ext cx="3192780" cy="312420"/>
          </a:xfrm>
          <a:prstGeom prst="rect">
            <a:avLst/>
          </a:prstGeom>
          <a:noFill/>
          <a:ln/>
        </p:spPr>
        <p:txBody>
          <a:bodyPr wrap="none" lIns="0" tIns="0" rIns="0" bIns="0" rtlCol="0" anchor="t"/>
          <a:lstStyle/>
          <a:p>
            <a:pPr algn="ct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Online Graph Generators</a:t>
            </a:r>
            <a:endParaRPr lang="en-US" sz="1933" dirty="0"/>
          </a:p>
        </p:txBody>
      </p:sp>
      <p:sp>
        <p:nvSpPr>
          <p:cNvPr id="8" name="Text 2"/>
          <p:cNvSpPr/>
          <p:nvPr/>
        </p:nvSpPr>
        <p:spPr>
          <a:xfrm>
            <a:off x="4503420" y="457200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 Adobe Illustrator or Canva for more creative graphical edits, allowing for greater control over aesthetics.</a:t>
            </a:r>
            <a:endParaRPr lang="en-US" sz="1542" dirty="0"/>
          </a:p>
        </p:txBody>
      </p:sp>
      <p:sp>
        <p:nvSpPr>
          <p:cNvPr id="9" name="Text 3"/>
          <p:cNvSpPr/>
          <p:nvPr/>
        </p:nvSpPr>
        <p:spPr>
          <a:xfrm>
            <a:off x="8206740" y="45643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Platforms like Piktochart or Infogram can quickly produce customizable graphs with minimal design experience required.</a:t>
            </a:r>
            <a:endParaRPr lang="en-US" sz="1542" dirty="0"/>
          </a:p>
        </p:txBody>
      </p:sp>
      <p:sp>
        <p:nvSpPr>
          <p:cNvPr id="10" name="Text 4"/>
          <p:cNvSpPr/>
          <p:nvPr/>
        </p:nvSpPr>
        <p:spPr>
          <a:xfrm>
            <a:off x="4503420" y="414528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Graphic Design Software</a:t>
            </a:r>
            <a:endParaRPr lang="en-US" sz="1950" dirty="0"/>
          </a:p>
        </p:txBody>
      </p:sp>
      <p:sp>
        <p:nvSpPr>
          <p:cNvPr id="11" name="Text 5"/>
          <p:cNvSpPr/>
          <p:nvPr/>
        </p:nvSpPr>
        <p:spPr>
          <a:xfrm>
            <a:off x="693420" y="89154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Tools for Graph Customization</a:t>
            </a:r>
            <a:endParaRPr lang="en-US" sz="3883" dirty="0"/>
          </a:p>
        </p:txBody>
      </p:sp>
      <p:sp>
        <p:nvSpPr>
          <p:cNvPr id="12" name="Text 6"/>
          <p:cNvSpPr/>
          <p:nvPr/>
        </p:nvSpPr>
        <p:spPr>
          <a:xfrm>
            <a:off x="800100" y="487680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Tools like Tableau, Microsoft Power BI, or Google Data Studio offer robust features for creating and customizing graphs.</a:t>
            </a:r>
            <a:endParaRPr lang="en-US" sz="154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D7F75-48A6-24F0-9274-ADD21F857BE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E455B9-E016-4742-C6CA-1CA52E2D616B}"/>
              </a:ext>
            </a:extLst>
          </p:cNvP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dirty="0"/>
          </a:p>
        </p:txBody>
      </p:sp>
      <p:sp>
        <p:nvSpPr>
          <p:cNvPr id="3" name="object 3">
            <a:extLst>
              <a:ext uri="{FF2B5EF4-FFF2-40B4-BE49-F238E27FC236}">
                <a16:creationId xmlns:a16="http://schemas.microsoft.com/office/drawing/2014/main" id="{D9BA5959-923E-0087-7018-C61D95F0181F}"/>
              </a:ext>
            </a:extLst>
          </p:cNvPr>
          <p:cNvSpPr/>
          <p:nvPr/>
        </p:nvSpPr>
        <p:spPr>
          <a:xfrm>
            <a:off x="961501" y="630940"/>
            <a:ext cx="986790" cy="190500"/>
          </a:xfrm>
          <a:custGeom>
            <a:avLst/>
            <a:gdLst/>
            <a:ahLst/>
            <a:cxnLst/>
            <a:rect l="l" t="t" r="r" b="b"/>
            <a:pathLst>
              <a:path w="986789" h="190500">
                <a:moveTo>
                  <a:pt x="43326" y="12948"/>
                </a:moveTo>
                <a:lnTo>
                  <a:pt x="0" y="12948"/>
                </a:lnTo>
                <a:lnTo>
                  <a:pt x="0" y="187348"/>
                </a:lnTo>
                <a:lnTo>
                  <a:pt x="28592" y="187348"/>
                </a:lnTo>
                <a:lnTo>
                  <a:pt x="28592" y="65613"/>
                </a:lnTo>
                <a:lnTo>
                  <a:pt x="27794" y="56979"/>
                </a:lnTo>
                <a:lnTo>
                  <a:pt x="27715" y="48346"/>
                </a:lnTo>
                <a:lnTo>
                  <a:pt x="26867" y="44893"/>
                </a:lnTo>
                <a:lnTo>
                  <a:pt x="55941" y="44893"/>
                </a:lnTo>
                <a:lnTo>
                  <a:pt x="43326" y="12948"/>
                </a:lnTo>
                <a:close/>
              </a:path>
              <a:path w="986789" h="190500">
                <a:moveTo>
                  <a:pt x="55941" y="44893"/>
                </a:moveTo>
                <a:lnTo>
                  <a:pt x="27715" y="44893"/>
                </a:lnTo>
                <a:lnTo>
                  <a:pt x="29469" y="51799"/>
                </a:lnTo>
                <a:lnTo>
                  <a:pt x="31194" y="56979"/>
                </a:lnTo>
                <a:lnTo>
                  <a:pt x="32071" y="60432"/>
                </a:lnTo>
                <a:lnTo>
                  <a:pt x="84022" y="187348"/>
                </a:lnTo>
                <a:lnTo>
                  <a:pt x="103961" y="187348"/>
                </a:lnTo>
                <a:lnTo>
                  <a:pt x="121056" y="145042"/>
                </a:lnTo>
                <a:lnTo>
                  <a:pt x="94430" y="145042"/>
                </a:lnTo>
                <a:lnTo>
                  <a:pt x="93553" y="139864"/>
                </a:lnTo>
                <a:lnTo>
                  <a:pt x="90951" y="132093"/>
                </a:lnTo>
                <a:lnTo>
                  <a:pt x="86624" y="122596"/>
                </a:lnTo>
                <a:lnTo>
                  <a:pt x="55941" y="44893"/>
                </a:lnTo>
                <a:close/>
              </a:path>
              <a:path w="986789" h="190500">
                <a:moveTo>
                  <a:pt x="188860" y="44893"/>
                </a:moveTo>
                <a:lnTo>
                  <a:pt x="160268" y="44893"/>
                </a:lnTo>
                <a:lnTo>
                  <a:pt x="159761" y="54254"/>
                </a:lnTo>
                <a:lnTo>
                  <a:pt x="159501" y="62807"/>
                </a:lnTo>
                <a:lnTo>
                  <a:pt x="159391" y="187348"/>
                </a:lnTo>
                <a:lnTo>
                  <a:pt x="188860" y="187348"/>
                </a:lnTo>
                <a:lnTo>
                  <a:pt x="188860" y="44893"/>
                </a:lnTo>
                <a:close/>
              </a:path>
              <a:path w="986789" h="190500">
                <a:moveTo>
                  <a:pt x="188860" y="12948"/>
                </a:moveTo>
                <a:lnTo>
                  <a:pt x="148135" y="12948"/>
                </a:lnTo>
                <a:lnTo>
                  <a:pt x="103084" y="122596"/>
                </a:lnTo>
                <a:lnTo>
                  <a:pt x="95307" y="145042"/>
                </a:lnTo>
                <a:lnTo>
                  <a:pt x="121056" y="145042"/>
                </a:lnTo>
                <a:lnTo>
                  <a:pt x="155941" y="58707"/>
                </a:lnTo>
                <a:lnTo>
                  <a:pt x="157666" y="56117"/>
                </a:lnTo>
                <a:lnTo>
                  <a:pt x="158543" y="50074"/>
                </a:lnTo>
                <a:lnTo>
                  <a:pt x="160268" y="44893"/>
                </a:lnTo>
                <a:lnTo>
                  <a:pt x="188860" y="44893"/>
                </a:lnTo>
                <a:lnTo>
                  <a:pt x="188860" y="12948"/>
                </a:lnTo>
                <a:close/>
              </a:path>
              <a:path w="986789" h="190500">
                <a:moveTo>
                  <a:pt x="246893" y="62160"/>
                </a:moveTo>
                <a:lnTo>
                  <a:pt x="217423" y="62160"/>
                </a:lnTo>
                <a:lnTo>
                  <a:pt x="217423" y="187348"/>
                </a:lnTo>
                <a:lnTo>
                  <a:pt x="246893" y="187348"/>
                </a:lnTo>
                <a:lnTo>
                  <a:pt x="246893" y="62160"/>
                </a:lnTo>
                <a:close/>
              </a:path>
              <a:path w="986789" h="190500">
                <a:moveTo>
                  <a:pt x="237362" y="9495"/>
                </a:moveTo>
                <a:lnTo>
                  <a:pt x="227831" y="9495"/>
                </a:lnTo>
                <a:lnTo>
                  <a:pt x="223504" y="11220"/>
                </a:lnTo>
                <a:lnTo>
                  <a:pt x="220025" y="14676"/>
                </a:lnTo>
                <a:lnTo>
                  <a:pt x="216575" y="17264"/>
                </a:lnTo>
                <a:lnTo>
                  <a:pt x="214821" y="21582"/>
                </a:lnTo>
                <a:lnTo>
                  <a:pt x="214821" y="31078"/>
                </a:lnTo>
                <a:lnTo>
                  <a:pt x="237362" y="43165"/>
                </a:lnTo>
                <a:lnTo>
                  <a:pt x="241689" y="41440"/>
                </a:lnTo>
                <a:lnTo>
                  <a:pt x="245168" y="38850"/>
                </a:lnTo>
                <a:lnTo>
                  <a:pt x="248617" y="35397"/>
                </a:lnTo>
                <a:lnTo>
                  <a:pt x="250342" y="31078"/>
                </a:lnTo>
                <a:lnTo>
                  <a:pt x="250342" y="21582"/>
                </a:lnTo>
                <a:lnTo>
                  <a:pt x="248617" y="18129"/>
                </a:lnTo>
                <a:lnTo>
                  <a:pt x="241689" y="11220"/>
                </a:lnTo>
                <a:lnTo>
                  <a:pt x="237362" y="9495"/>
                </a:lnTo>
                <a:close/>
              </a:path>
              <a:path w="986789" h="190500">
                <a:moveTo>
                  <a:pt x="345650" y="59570"/>
                </a:moveTo>
                <a:lnTo>
                  <a:pt x="306972" y="64305"/>
                </a:lnTo>
                <a:lnTo>
                  <a:pt x="275485" y="92377"/>
                </a:lnTo>
                <a:lnTo>
                  <a:pt x="267679" y="127774"/>
                </a:lnTo>
                <a:lnTo>
                  <a:pt x="268167" y="136531"/>
                </a:lnTo>
                <a:lnTo>
                  <a:pt x="284668" y="172562"/>
                </a:lnTo>
                <a:lnTo>
                  <a:pt x="320401" y="189453"/>
                </a:lnTo>
                <a:lnTo>
                  <a:pt x="329190" y="189938"/>
                </a:lnTo>
                <a:lnTo>
                  <a:pt x="339242" y="189453"/>
                </a:lnTo>
                <a:lnTo>
                  <a:pt x="348559" y="187996"/>
                </a:lnTo>
                <a:lnTo>
                  <a:pt x="357064" y="185567"/>
                </a:lnTo>
                <a:lnTo>
                  <a:pt x="364682" y="182167"/>
                </a:lnTo>
                <a:lnTo>
                  <a:pt x="365559" y="181305"/>
                </a:lnTo>
                <a:lnTo>
                  <a:pt x="365559" y="165762"/>
                </a:lnTo>
                <a:lnTo>
                  <a:pt x="335242" y="165762"/>
                </a:lnTo>
                <a:lnTo>
                  <a:pt x="327137" y="165115"/>
                </a:lnTo>
                <a:lnTo>
                  <a:pt x="298630" y="134277"/>
                </a:lnTo>
                <a:lnTo>
                  <a:pt x="297996" y="125184"/>
                </a:lnTo>
                <a:lnTo>
                  <a:pt x="298643" y="116456"/>
                </a:lnTo>
                <a:lnTo>
                  <a:pt x="328002" y="84404"/>
                </a:lnTo>
                <a:lnTo>
                  <a:pt x="336119" y="83743"/>
                </a:lnTo>
                <a:lnTo>
                  <a:pt x="365559" y="83743"/>
                </a:lnTo>
                <a:lnTo>
                  <a:pt x="365559" y="65613"/>
                </a:lnTo>
                <a:lnTo>
                  <a:pt x="364682" y="65613"/>
                </a:lnTo>
                <a:lnTo>
                  <a:pt x="361232" y="63885"/>
                </a:lnTo>
                <a:lnTo>
                  <a:pt x="356905" y="62160"/>
                </a:lnTo>
                <a:lnTo>
                  <a:pt x="350824" y="61298"/>
                </a:lnTo>
                <a:lnTo>
                  <a:pt x="345650" y="59570"/>
                </a:lnTo>
                <a:close/>
              </a:path>
              <a:path w="986789" h="190500">
                <a:moveTo>
                  <a:pt x="365559" y="154541"/>
                </a:moveTo>
                <a:lnTo>
                  <a:pt x="363834" y="155403"/>
                </a:lnTo>
                <a:lnTo>
                  <a:pt x="359507" y="158856"/>
                </a:lnTo>
                <a:lnTo>
                  <a:pt x="355151" y="161447"/>
                </a:lnTo>
                <a:lnTo>
                  <a:pt x="344773" y="164900"/>
                </a:lnTo>
                <a:lnTo>
                  <a:pt x="339569" y="165762"/>
                </a:lnTo>
                <a:lnTo>
                  <a:pt x="365559" y="165762"/>
                </a:lnTo>
                <a:lnTo>
                  <a:pt x="365559" y="154541"/>
                </a:lnTo>
                <a:close/>
              </a:path>
              <a:path w="986789" h="190500">
                <a:moveTo>
                  <a:pt x="365559" y="83743"/>
                </a:moveTo>
                <a:lnTo>
                  <a:pt x="336119" y="83743"/>
                </a:lnTo>
                <a:lnTo>
                  <a:pt x="343249" y="84377"/>
                </a:lnTo>
                <a:lnTo>
                  <a:pt x="350295" y="86225"/>
                </a:lnTo>
                <a:lnTo>
                  <a:pt x="357181" y="89207"/>
                </a:lnTo>
                <a:lnTo>
                  <a:pt x="363834" y="93242"/>
                </a:lnTo>
                <a:lnTo>
                  <a:pt x="365559" y="94105"/>
                </a:lnTo>
                <a:lnTo>
                  <a:pt x="365559" y="83743"/>
                </a:lnTo>
                <a:close/>
              </a:path>
              <a:path w="986789" h="190500">
                <a:moveTo>
                  <a:pt x="416663" y="62160"/>
                </a:moveTo>
                <a:lnTo>
                  <a:pt x="387223" y="62160"/>
                </a:lnTo>
                <a:lnTo>
                  <a:pt x="387223" y="187348"/>
                </a:lnTo>
                <a:lnTo>
                  <a:pt x="416663" y="187348"/>
                </a:lnTo>
                <a:lnTo>
                  <a:pt x="416663" y="123459"/>
                </a:lnTo>
                <a:lnTo>
                  <a:pt x="417150" y="115513"/>
                </a:lnTo>
                <a:lnTo>
                  <a:pt x="435724" y="86334"/>
                </a:lnTo>
                <a:lnTo>
                  <a:pt x="459989" y="86334"/>
                </a:lnTo>
                <a:lnTo>
                  <a:pt x="459989" y="83743"/>
                </a:lnTo>
                <a:lnTo>
                  <a:pt x="416663" y="83743"/>
                </a:lnTo>
                <a:lnTo>
                  <a:pt x="416663" y="62160"/>
                </a:lnTo>
                <a:close/>
              </a:path>
              <a:path w="986789" h="190500">
                <a:moveTo>
                  <a:pt x="459989" y="86334"/>
                </a:moveTo>
                <a:lnTo>
                  <a:pt x="446132" y="86334"/>
                </a:lnTo>
                <a:lnTo>
                  <a:pt x="448705" y="87196"/>
                </a:lnTo>
                <a:lnTo>
                  <a:pt x="455663" y="88924"/>
                </a:lnTo>
                <a:lnTo>
                  <a:pt x="459112" y="90652"/>
                </a:lnTo>
                <a:lnTo>
                  <a:pt x="459989" y="91514"/>
                </a:lnTo>
                <a:lnTo>
                  <a:pt x="459989" y="86334"/>
                </a:lnTo>
                <a:close/>
              </a:path>
              <a:path w="986789" h="190500">
                <a:moveTo>
                  <a:pt x="457388" y="60432"/>
                </a:moveTo>
                <a:lnTo>
                  <a:pt x="440928" y="60432"/>
                </a:lnTo>
                <a:lnTo>
                  <a:pt x="433999" y="62160"/>
                </a:lnTo>
                <a:lnTo>
                  <a:pt x="428795" y="67341"/>
                </a:lnTo>
                <a:lnTo>
                  <a:pt x="423591" y="71657"/>
                </a:lnTo>
                <a:lnTo>
                  <a:pt x="420142" y="76837"/>
                </a:lnTo>
                <a:lnTo>
                  <a:pt x="417540" y="83743"/>
                </a:lnTo>
                <a:lnTo>
                  <a:pt x="459989" y="83743"/>
                </a:lnTo>
                <a:lnTo>
                  <a:pt x="459989" y="62160"/>
                </a:lnTo>
                <a:lnTo>
                  <a:pt x="457388" y="60432"/>
                </a:lnTo>
                <a:close/>
              </a:path>
              <a:path w="986789" h="190500">
                <a:moveTo>
                  <a:pt x="528400" y="59570"/>
                </a:moveTo>
                <a:lnTo>
                  <a:pt x="488945" y="69404"/>
                </a:lnTo>
                <a:lnTo>
                  <a:pt x="462836" y="111318"/>
                </a:lnTo>
                <a:lnTo>
                  <a:pt x="461714" y="126049"/>
                </a:lnTo>
                <a:lnTo>
                  <a:pt x="462836" y="140133"/>
                </a:lnTo>
                <a:lnTo>
                  <a:pt x="488291" y="180104"/>
                </a:lnTo>
                <a:lnTo>
                  <a:pt x="524951" y="189938"/>
                </a:lnTo>
                <a:lnTo>
                  <a:pt x="539209" y="188805"/>
                </a:lnTo>
                <a:lnTo>
                  <a:pt x="552012" y="185406"/>
                </a:lnTo>
                <a:lnTo>
                  <a:pt x="563197" y="179739"/>
                </a:lnTo>
                <a:lnTo>
                  <a:pt x="572604" y="171806"/>
                </a:lnTo>
                <a:lnTo>
                  <a:pt x="577475" y="165762"/>
                </a:lnTo>
                <a:lnTo>
                  <a:pt x="526675" y="165762"/>
                </a:lnTo>
                <a:lnTo>
                  <a:pt x="519224" y="165115"/>
                </a:lnTo>
                <a:lnTo>
                  <a:pt x="492666" y="134398"/>
                </a:lnTo>
                <a:lnTo>
                  <a:pt x="492091" y="126049"/>
                </a:lnTo>
                <a:lnTo>
                  <a:pt x="492150" y="123459"/>
                </a:lnTo>
                <a:lnTo>
                  <a:pt x="512496" y="86333"/>
                </a:lnTo>
                <a:lnTo>
                  <a:pt x="526675" y="83743"/>
                </a:lnTo>
                <a:lnTo>
                  <a:pt x="579531" y="83743"/>
                </a:lnTo>
                <a:lnTo>
                  <a:pt x="574329" y="76837"/>
                </a:lnTo>
                <a:lnTo>
                  <a:pt x="565085" y="69040"/>
                </a:lnTo>
                <a:lnTo>
                  <a:pt x="554292" y="63671"/>
                </a:lnTo>
                <a:lnTo>
                  <a:pt x="542035" y="60568"/>
                </a:lnTo>
                <a:lnTo>
                  <a:pt x="528400" y="59570"/>
                </a:lnTo>
                <a:close/>
              </a:path>
              <a:path w="986789" h="190500">
                <a:moveTo>
                  <a:pt x="579531" y="83743"/>
                </a:moveTo>
                <a:lnTo>
                  <a:pt x="526675" y="83743"/>
                </a:lnTo>
                <a:lnTo>
                  <a:pt x="534003" y="84391"/>
                </a:lnTo>
                <a:lnTo>
                  <a:pt x="540431" y="86333"/>
                </a:lnTo>
                <a:lnTo>
                  <a:pt x="559548" y="123459"/>
                </a:lnTo>
                <a:lnTo>
                  <a:pt x="559508" y="126049"/>
                </a:lnTo>
                <a:lnTo>
                  <a:pt x="541183" y="163173"/>
                </a:lnTo>
                <a:lnTo>
                  <a:pt x="526675" y="165762"/>
                </a:lnTo>
                <a:lnTo>
                  <a:pt x="577475" y="165762"/>
                </a:lnTo>
                <a:lnTo>
                  <a:pt x="580552" y="161945"/>
                </a:lnTo>
                <a:lnTo>
                  <a:pt x="586235" y="150547"/>
                </a:lnTo>
                <a:lnTo>
                  <a:pt x="589649" y="137691"/>
                </a:lnTo>
                <a:lnTo>
                  <a:pt x="590789" y="123459"/>
                </a:lnTo>
                <a:lnTo>
                  <a:pt x="589676" y="109375"/>
                </a:lnTo>
                <a:lnTo>
                  <a:pt x="586451" y="96911"/>
                </a:lnTo>
                <a:lnTo>
                  <a:pt x="581279" y="86065"/>
                </a:lnTo>
                <a:lnTo>
                  <a:pt x="579531" y="83743"/>
                </a:lnTo>
                <a:close/>
              </a:path>
              <a:path w="986789" h="190500">
                <a:moveTo>
                  <a:pt x="604646" y="154541"/>
                </a:moveTo>
                <a:lnTo>
                  <a:pt x="604646" y="183030"/>
                </a:lnTo>
                <a:lnTo>
                  <a:pt x="605494" y="183030"/>
                </a:lnTo>
                <a:lnTo>
                  <a:pt x="608973" y="185620"/>
                </a:lnTo>
                <a:lnTo>
                  <a:pt x="615025" y="186486"/>
                </a:lnTo>
                <a:lnTo>
                  <a:pt x="621106" y="188211"/>
                </a:lnTo>
                <a:lnTo>
                  <a:pt x="633238" y="189939"/>
                </a:lnTo>
                <a:lnTo>
                  <a:pt x="673934" y="179577"/>
                </a:lnTo>
                <a:lnTo>
                  <a:pt x="684436" y="166628"/>
                </a:lnTo>
                <a:lnTo>
                  <a:pt x="634075" y="166626"/>
                </a:lnTo>
                <a:lnTo>
                  <a:pt x="628882" y="165762"/>
                </a:lnTo>
                <a:lnTo>
                  <a:pt x="622831" y="164037"/>
                </a:lnTo>
                <a:lnTo>
                  <a:pt x="610698" y="158856"/>
                </a:lnTo>
                <a:lnTo>
                  <a:pt x="606371" y="155404"/>
                </a:lnTo>
                <a:lnTo>
                  <a:pt x="604646" y="154541"/>
                </a:lnTo>
                <a:close/>
              </a:path>
              <a:path w="986789" h="190500">
                <a:moveTo>
                  <a:pt x="661801" y="59570"/>
                </a:moveTo>
                <a:lnTo>
                  <a:pt x="618504" y="69932"/>
                </a:lnTo>
                <a:lnTo>
                  <a:pt x="604646" y="97558"/>
                </a:lnTo>
                <a:lnTo>
                  <a:pt x="604646" y="103601"/>
                </a:lnTo>
                <a:lnTo>
                  <a:pt x="605494" y="108782"/>
                </a:lnTo>
                <a:lnTo>
                  <a:pt x="607248" y="113097"/>
                </a:lnTo>
                <a:lnTo>
                  <a:pt x="612423" y="121731"/>
                </a:lnTo>
                <a:lnTo>
                  <a:pt x="616779" y="124322"/>
                </a:lnTo>
                <a:lnTo>
                  <a:pt x="620229" y="127774"/>
                </a:lnTo>
                <a:lnTo>
                  <a:pt x="626310" y="131230"/>
                </a:lnTo>
                <a:lnTo>
                  <a:pt x="634963" y="134683"/>
                </a:lnTo>
                <a:lnTo>
                  <a:pt x="641015" y="137274"/>
                </a:lnTo>
                <a:lnTo>
                  <a:pt x="653148" y="143317"/>
                </a:lnTo>
                <a:lnTo>
                  <a:pt x="654873" y="145042"/>
                </a:lnTo>
                <a:lnTo>
                  <a:pt x="656627" y="147632"/>
                </a:lnTo>
                <a:lnTo>
                  <a:pt x="657475" y="149360"/>
                </a:lnTo>
                <a:lnTo>
                  <a:pt x="658352" y="151085"/>
                </a:lnTo>
                <a:lnTo>
                  <a:pt x="658352" y="162309"/>
                </a:lnTo>
                <a:lnTo>
                  <a:pt x="652271" y="166628"/>
                </a:lnTo>
                <a:lnTo>
                  <a:pt x="684437" y="166626"/>
                </a:lnTo>
                <a:lnTo>
                  <a:pt x="686967" y="159179"/>
                </a:lnTo>
                <a:lnTo>
                  <a:pt x="687792" y="151085"/>
                </a:lnTo>
                <a:lnTo>
                  <a:pt x="687792" y="142452"/>
                </a:lnTo>
                <a:lnTo>
                  <a:pt x="655750" y="113963"/>
                </a:lnTo>
                <a:lnTo>
                  <a:pt x="646219" y="110507"/>
                </a:lnTo>
                <a:lnTo>
                  <a:pt x="640167" y="107054"/>
                </a:lnTo>
                <a:lnTo>
                  <a:pt x="638413" y="104464"/>
                </a:lnTo>
                <a:lnTo>
                  <a:pt x="635811" y="102739"/>
                </a:lnTo>
                <a:lnTo>
                  <a:pt x="634086" y="99286"/>
                </a:lnTo>
                <a:lnTo>
                  <a:pt x="634086" y="91515"/>
                </a:lnTo>
                <a:lnTo>
                  <a:pt x="635811" y="88924"/>
                </a:lnTo>
                <a:lnTo>
                  <a:pt x="639290" y="86334"/>
                </a:lnTo>
                <a:lnTo>
                  <a:pt x="641892" y="83743"/>
                </a:lnTo>
                <a:lnTo>
                  <a:pt x="646219" y="82881"/>
                </a:lnTo>
                <a:lnTo>
                  <a:pt x="680863" y="82881"/>
                </a:lnTo>
                <a:lnTo>
                  <a:pt x="680863" y="64751"/>
                </a:lnTo>
                <a:lnTo>
                  <a:pt x="677413" y="63023"/>
                </a:lnTo>
                <a:lnTo>
                  <a:pt x="673085" y="62160"/>
                </a:lnTo>
                <a:lnTo>
                  <a:pt x="667005" y="60433"/>
                </a:lnTo>
                <a:lnTo>
                  <a:pt x="661801" y="59570"/>
                </a:lnTo>
                <a:close/>
              </a:path>
              <a:path w="986789" h="190500">
                <a:moveTo>
                  <a:pt x="680863" y="82881"/>
                </a:moveTo>
                <a:lnTo>
                  <a:pt x="656627" y="82881"/>
                </a:lnTo>
                <a:lnTo>
                  <a:pt x="667005" y="84609"/>
                </a:lnTo>
                <a:lnTo>
                  <a:pt x="672209" y="86334"/>
                </a:lnTo>
                <a:lnTo>
                  <a:pt x="676536" y="88924"/>
                </a:lnTo>
                <a:lnTo>
                  <a:pt x="680015" y="90652"/>
                </a:lnTo>
                <a:lnTo>
                  <a:pt x="680863" y="91515"/>
                </a:lnTo>
                <a:lnTo>
                  <a:pt x="680863" y="82881"/>
                </a:lnTo>
                <a:close/>
              </a:path>
              <a:path w="986789" h="190500">
                <a:moveTo>
                  <a:pt x="766640" y="59570"/>
                </a:moveTo>
                <a:lnTo>
                  <a:pt x="728006" y="69404"/>
                </a:lnTo>
                <a:lnTo>
                  <a:pt x="701923" y="111318"/>
                </a:lnTo>
                <a:lnTo>
                  <a:pt x="700802" y="126050"/>
                </a:lnTo>
                <a:lnTo>
                  <a:pt x="701923" y="140133"/>
                </a:lnTo>
                <a:lnTo>
                  <a:pt x="727353" y="180104"/>
                </a:lnTo>
                <a:lnTo>
                  <a:pt x="764038" y="189939"/>
                </a:lnTo>
                <a:lnTo>
                  <a:pt x="778295" y="188805"/>
                </a:lnTo>
                <a:lnTo>
                  <a:pt x="791095" y="185406"/>
                </a:lnTo>
                <a:lnTo>
                  <a:pt x="802272" y="179739"/>
                </a:lnTo>
                <a:lnTo>
                  <a:pt x="811662" y="171806"/>
                </a:lnTo>
                <a:lnTo>
                  <a:pt x="816459" y="165762"/>
                </a:lnTo>
                <a:lnTo>
                  <a:pt x="765763" y="165762"/>
                </a:lnTo>
                <a:lnTo>
                  <a:pt x="757941" y="165115"/>
                </a:lnTo>
                <a:lnTo>
                  <a:pt x="731753" y="134399"/>
                </a:lnTo>
                <a:lnTo>
                  <a:pt x="731178" y="126050"/>
                </a:lnTo>
                <a:lnTo>
                  <a:pt x="731237" y="123459"/>
                </a:lnTo>
                <a:lnTo>
                  <a:pt x="751255" y="86333"/>
                </a:lnTo>
                <a:lnTo>
                  <a:pt x="765763" y="83743"/>
                </a:lnTo>
                <a:lnTo>
                  <a:pt x="818018" y="83743"/>
                </a:lnTo>
                <a:lnTo>
                  <a:pt x="812539" y="76838"/>
                </a:lnTo>
                <a:lnTo>
                  <a:pt x="803776" y="69041"/>
                </a:lnTo>
                <a:lnTo>
                  <a:pt x="793153" y="63671"/>
                </a:lnTo>
                <a:lnTo>
                  <a:pt x="780747" y="60568"/>
                </a:lnTo>
                <a:lnTo>
                  <a:pt x="766640" y="59570"/>
                </a:lnTo>
                <a:close/>
              </a:path>
              <a:path w="986789" h="190500">
                <a:moveTo>
                  <a:pt x="818018" y="83743"/>
                </a:moveTo>
                <a:lnTo>
                  <a:pt x="765763" y="83743"/>
                </a:lnTo>
                <a:lnTo>
                  <a:pt x="773077" y="84391"/>
                </a:lnTo>
                <a:lnTo>
                  <a:pt x="779507" y="86333"/>
                </a:lnTo>
                <a:lnTo>
                  <a:pt x="798635" y="123459"/>
                </a:lnTo>
                <a:lnTo>
                  <a:pt x="798593" y="126050"/>
                </a:lnTo>
                <a:lnTo>
                  <a:pt x="779836" y="163173"/>
                </a:lnTo>
                <a:lnTo>
                  <a:pt x="765763" y="165762"/>
                </a:lnTo>
                <a:lnTo>
                  <a:pt x="816459" y="165762"/>
                </a:lnTo>
                <a:lnTo>
                  <a:pt x="819490" y="161945"/>
                </a:lnTo>
                <a:lnTo>
                  <a:pt x="824880" y="150547"/>
                </a:lnTo>
                <a:lnTo>
                  <a:pt x="827996" y="137691"/>
                </a:lnTo>
                <a:lnTo>
                  <a:pt x="828999" y="123459"/>
                </a:lnTo>
                <a:lnTo>
                  <a:pt x="828010" y="109375"/>
                </a:lnTo>
                <a:lnTo>
                  <a:pt x="824990" y="96911"/>
                </a:lnTo>
                <a:lnTo>
                  <a:pt x="819860" y="86065"/>
                </a:lnTo>
                <a:lnTo>
                  <a:pt x="818018" y="83743"/>
                </a:lnTo>
                <a:close/>
              </a:path>
              <a:path w="986789" h="190500">
                <a:moveTo>
                  <a:pt x="956319" y="86334"/>
                </a:moveTo>
                <a:lnTo>
                  <a:pt x="926879" y="86334"/>
                </a:lnTo>
                <a:lnTo>
                  <a:pt x="926879" y="150223"/>
                </a:lnTo>
                <a:lnTo>
                  <a:pt x="947711" y="187497"/>
                </a:lnTo>
                <a:lnTo>
                  <a:pt x="971931" y="189939"/>
                </a:lnTo>
                <a:lnTo>
                  <a:pt x="976258" y="189073"/>
                </a:lnTo>
                <a:lnTo>
                  <a:pt x="984063" y="186486"/>
                </a:lnTo>
                <a:lnTo>
                  <a:pt x="985788" y="185620"/>
                </a:lnTo>
                <a:lnTo>
                  <a:pt x="986636" y="185620"/>
                </a:lnTo>
                <a:lnTo>
                  <a:pt x="986636" y="165762"/>
                </a:lnTo>
                <a:lnTo>
                  <a:pt x="967604" y="165762"/>
                </a:lnTo>
                <a:lnTo>
                  <a:pt x="963248" y="164037"/>
                </a:lnTo>
                <a:lnTo>
                  <a:pt x="960675" y="161447"/>
                </a:lnTo>
                <a:lnTo>
                  <a:pt x="958073" y="157994"/>
                </a:lnTo>
                <a:lnTo>
                  <a:pt x="956319" y="152813"/>
                </a:lnTo>
                <a:lnTo>
                  <a:pt x="956319" y="86334"/>
                </a:lnTo>
                <a:close/>
              </a:path>
              <a:path w="986789" h="190500">
                <a:moveTo>
                  <a:pt x="882704" y="86334"/>
                </a:moveTo>
                <a:lnTo>
                  <a:pt x="853264" y="86334"/>
                </a:lnTo>
                <a:lnTo>
                  <a:pt x="853264" y="187348"/>
                </a:lnTo>
                <a:lnTo>
                  <a:pt x="882704" y="187348"/>
                </a:lnTo>
                <a:lnTo>
                  <a:pt x="882704" y="86334"/>
                </a:lnTo>
                <a:close/>
              </a:path>
              <a:path w="986789" h="190500">
                <a:moveTo>
                  <a:pt x="986636" y="161447"/>
                </a:moveTo>
                <a:lnTo>
                  <a:pt x="981461" y="164037"/>
                </a:lnTo>
                <a:lnTo>
                  <a:pt x="976258" y="165762"/>
                </a:lnTo>
                <a:lnTo>
                  <a:pt x="986636" y="165762"/>
                </a:lnTo>
                <a:lnTo>
                  <a:pt x="986636" y="161447"/>
                </a:lnTo>
                <a:close/>
              </a:path>
              <a:path w="986789" h="190500">
                <a:moveTo>
                  <a:pt x="986636" y="62161"/>
                </a:moveTo>
                <a:lnTo>
                  <a:pt x="832449" y="62161"/>
                </a:lnTo>
                <a:lnTo>
                  <a:pt x="832449" y="86334"/>
                </a:lnTo>
                <a:lnTo>
                  <a:pt x="986636" y="86334"/>
                </a:lnTo>
                <a:lnTo>
                  <a:pt x="986636" y="62161"/>
                </a:lnTo>
                <a:close/>
              </a:path>
              <a:path w="986789" h="190500">
                <a:moveTo>
                  <a:pt x="905216" y="0"/>
                </a:moveTo>
                <a:lnTo>
                  <a:pt x="867970" y="9496"/>
                </a:lnTo>
                <a:lnTo>
                  <a:pt x="853264" y="36259"/>
                </a:lnTo>
                <a:lnTo>
                  <a:pt x="853264" y="62161"/>
                </a:lnTo>
                <a:lnTo>
                  <a:pt x="882704" y="62161"/>
                </a:lnTo>
                <a:lnTo>
                  <a:pt x="882704" y="39712"/>
                </a:lnTo>
                <a:lnTo>
                  <a:pt x="884429" y="33669"/>
                </a:lnTo>
                <a:lnTo>
                  <a:pt x="887908" y="30216"/>
                </a:lnTo>
                <a:lnTo>
                  <a:pt x="890510" y="25898"/>
                </a:lnTo>
                <a:lnTo>
                  <a:pt x="895685" y="24173"/>
                </a:lnTo>
                <a:lnTo>
                  <a:pt x="915623" y="24173"/>
                </a:lnTo>
                <a:lnTo>
                  <a:pt x="915623" y="2587"/>
                </a:lnTo>
                <a:lnTo>
                  <a:pt x="914746" y="2587"/>
                </a:lnTo>
                <a:lnTo>
                  <a:pt x="910419" y="862"/>
                </a:lnTo>
                <a:lnTo>
                  <a:pt x="905216" y="0"/>
                </a:lnTo>
                <a:close/>
              </a:path>
              <a:path w="986789" h="190500">
                <a:moveTo>
                  <a:pt x="956319" y="25035"/>
                </a:moveTo>
                <a:lnTo>
                  <a:pt x="955471" y="25035"/>
                </a:lnTo>
                <a:lnTo>
                  <a:pt x="927756" y="33669"/>
                </a:lnTo>
                <a:lnTo>
                  <a:pt x="926879" y="34532"/>
                </a:lnTo>
                <a:lnTo>
                  <a:pt x="926879" y="62161"/>
                </a:lnTo>
                <a:lnTo>
                  <a:pt x="956319" y="62161"/>
                </a:lnTo>
                <a:lnTo>
                  <a:pt x="956319" y="25035"/>
                </a:lnTo>
                <a:close/>
              </a:path>
              <a:path w="986789" h="190500">
                <a:moveTo>
                  <a:pt x="915623" y="24173"/>
                </a:moveTo>
                <a:lnTo>
                  <a:pt x="905216" y="24173"/>
                </a:lnTo>
                <a:lnTo>
                  <a:pt x="909542" y="25035"/>
                </a:lnTo>
                <a:lnTo>
                  <a:pt x="913898" y="27626"/>
                </a:lnTo>
                <a:lnTo>
                  <a:pt x="915623" y="27626"/>
                </a:lnTo>
                <a:lnTo>
                  <a:pt x="915623" y="24173"/>
                </a:lnTo>
                <a:close/>
              </a:path>
            </a:pathLst>
          </a:custGeom>
          <a:solidFill>
            <a:srgbClr val="FFFFFF"/>
          </a:solidFill>
        </p:spPr>
        <p:txBody>
          <a:bodyPr wrap="square" lIns="0" tIns="0" rIns="0" bIns="0" rtlCol="0"/>
          <a:lstStyle/>
          <a:p>
            <a:endParaRPr/>
          </a:p>
        </p:txBody>
      </p:sp>
      <p:pic>
        <p:nvPicPr>
          <p:cNvPr id="4" name="object 4">
            <a:extLst>
              <a:ext uri="{FF2B5EF4-FFF2-40B4-BE49-F238E27FC236}">
                <a16:creationId xmlns:a16="http://schemas.microsoft.com/office/drawing/2014/main" id="{726192DC-3C11-8794-E3C1-83167D947837}"/>
              </a:ext>
            </a:extLst>
          </p:cNvPr>
          <p:cNvPicPr/>
          <p:nvPr/>
        </p:nvPicPr>
        <p:blipFill>
          <a:blip r:embed="rId2" cstate="print"/>
          <a:stretch>
            <a:fillRect/>
          </a:stretch>
        </p:blipFill>
        <p:spPr>
          <a:xfrm>
            <a:off x="582966" y="586045"/>
            <a:ext cx="291053" cy="290087"/>
          </a:xfrm>
          <a:prstGeom prst="rect">
            <a:avLst/>
          </a:prstGeom>
        </p:spPr>
      </p:pic>
      <p:sp>
        <p:nvSpPr>
          <p:cNvPr id="5" name="object 5">
            <a:extLst>
              <a:ext uri="{FF2B5EF4-FFF2-40B4-BE49-F238E27FC236}">
                <a16:creationId xmlns:a16="http://schemas.microsoft.com/office/drawing/2014/main" id="{28730084-156A-B0BE-DB0F-F03D3A7C805B}"/>
              </a:ext>
            </a:extLst>
          </p:cNvPr>
          <p:cNvSpPr txBox="1">
            <a:spLocks noGrp="1"/>
          </p:cNvSpPr>
          <p:nvPr>
            <p:ph type="title"/>
          </p:nvPr>
        </p:nvSpPr>
        <p:spPr>
          <a:xfrm>
            <a:off x="642617" y="2589378"/>
            <a:ext cx="6885305" cy="1243930"/>
          </a:xfrm>
          <a:prstGeom prst="rect">
            <a:avLst/>
          </a:prstGeom>
        </p:spPr>
        <p:txBody>
          <a:bodyPr vert="horz" wrap="square" lIns="0" tIns="12700" rIns="0" bIns="0" rtlCol="0">
            <a:spAutoFit/>
          </a:bodyPr>
          <a:lstStyle/>
          <a:p>
            <a:pPr marL="12700">
              <a:lnSpc>
                <a:spcPct val="100000"/>
              </a:lnSpc>
              <a:spcBef>
                <a:spcPts val="100"/>
              </a:spcBef>
            </a:pPr>
            <a:r>
              <a:rPr lang="en-GB" sz="4000" spc="-35" dirty="0">
                <a:solidFill>
                  <a:srgbClr val="4BB0FF"/>
                </a:solidFill>
              </a:rPr>
              <a:t>Importance of data analysis  in modern software development</a:t>
            </a:r>
            <a:endParaRPr lang="en-US" sz="4000" spc="-10" dirty="0">
              <a:solidFill>
                <a:srgbClr val="4BB0FF"/>
              </a:solidFill>
            </a:endParaRPr>
          </a:p>
        </p:txBody>
      </p:sp>
      <p:pic>
        <p:nvPicPr>
          <p:cNvPr id="18" name="Picture 17">
            <a:extLst>
              <a:ext uri="{FF2B5EF4-FFF2-40B4-BE49-F238E27FC236}">
                <a16:creationId xmlns:a16="http://schemas.microsoft.com/office/drawing/2014/main" id="{CC1EDC7E-1C60-F8E2-202D-286D7FBD1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600" y="534102"/>
            <a:ext cx="1659975" cy="574675"/>
          </a:xfrm>
          <a:prstGeom prst="rect">
            <a:avLst/>
          </a:prstGeom>
        </p:spPr>
      </p:pic>
      <p:pic>
        <p:nvPicPr>
          <p:cNvPr id="7" name="Picture 6">
            <a:extLst>
              <a:ext uri="{FF2B5EF4-FFF2-40B4-BE49-F238E27FC236}">
                <a16:creationId xmlns:a16="http://schemas.microsoft.com/office/drawing/2014/main" id="{0DB92CBC-8280-03CD-805C-16F3BC3F6720}"/>
              </a:ext>
            </a:extLst>
          </p:cNvPr>
          <p:cNvPicPr>
            <a:picLocks noChangeAspect="1"/>
          </p:cNvPicPr>
          <p:nvPr/>
        </p:nvPicPr>
        <p:blipFill>
          <a:blip r:embed="rId4"/>
          <a:stretch>
            <a:fillRect/>
          </a:stretch>
        </p:blipFill>
        <p:spPr>
          <a:xfrm>
            <a:off x="8106731" y="2209800"/>
            <a:ext cx="4055737" cy="4589386"/>
          </a:xfrm>
          <a:prstGeom prst="rect">
            <a:avLst/>
          </a:prstGeom>
        </p:spPr>
      </p:pic>
    </p:spTree>
    <p:extLst>
      <p:ext uri="{BB962C8B-B14F-4D97-AF65-F5344CB8AC3E}">
        <p14:creationId xmlns:p14="http://schemas.microsoft.com/office/powerpoint/2010/main" val="9335736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484620" y="4945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7" name="Text 1"/>
          <p:cNvSpPr/>
          <p:nvPr/>
        </p:nvSpPr>
        <p:spPr>
          <a:xfrm>
            <a:off x="4724400" y="34747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880860" y="26822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3"/>
          <p:cNvSpPr/>
          <p:nvPr/>
        </p:nvSpPr>
        <p:spPr>
          <a:xfrm>
            <a:off x="8092440" y="413004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Keep Learning</a:t>
            </a:r>
            <a:endParaRPr lang="en-US" sz="1950" dirty="0"/>
          </a:p>
        </p:txBody>
      </p:sp>
      <p:sp>
        <p:nvSpPr>
          <p:cNvPr id="10" name="Text 4"/>
          <p:cNvSpPr/>
          <p:nvPr/>
        </p:nvSpPr>
        <p:spPr>
          <a:xfrm>
            <a:off x="693420" y="97536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 and Best Practices</a:t>
            </a:r>
            <a:endParaRPr lang="en-US" sz="3883" dirty="0"/>
          </a:p>
        </p:txBody>
      </p:sp>
      <p:sp>
        <p:nvSpPr>
          <p:cNvPr id="11" name="Text 5"/>
          <p:cNvSpPr/>
          <p:nvPr/>
        </p:nvSpPr>
        <p:spPr>
          <a:xfrm>
            <a:off x="792480" y="3771900"/>
            <a:ext cx="2926080" cy="12344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Always seek feedback after presenting your graphs to understand their effectiveness and areas for improvement.</a:t>
            </a:r>
            <a:endParaRPr lang="en-US" sz="1542" dirty="0"/>
          </a:p>
        </p:txBody>
      </p:sp>
      <p:sp>
        <p:nvSpPr>
          <p:cNvPr id="12" name="Text 6"/>
          <p:cNvSpPr/>
          <p:nvPr/>
        </p:nvSpPr>
        <p:spPr>
          <a:xfrm>
            <a:off x="8092440" y="2034540"/>
            <a:ext cx="3322320" cy="624840"/>
          </a:xfrm>
          <a:prstGeom prst="rect">
            <a:avLst/>
          </a:prstGeom>
          <a:noFill/>
          <a:ln/>
        </p:spPr>
        <p:txBody>
          <a:bodyPr wrap="squar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Stay Updated with Design Trends</a:t>
            </a:r>
            <a:endParaRPr lang="en-US" sz="1950" dirty="0"/>
          </a:p>
        </p:txBody>
      </p:sp>
      <p:sp>
        <p:nvSpPr>
          <p:cNvPr id="13" name="Text 7"/>
          <p:cNvSpPr/>
          <p:nvPr/>
        </p:nvSpPr>
        <p:spPr>
          <a:xfrm>
            <a:off x="8092440" y="2880360"/>
            <a:ext cx="332232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Regularly check for new trends in data visualization to keep your graphs fresh and engaging.</a:t>
            </a:r>
            <a:endParaRPr lang="en-US" sz="1542" dirty="0"/>
          </a:p>
        </p:txBody>
      </p:sp>
      <p:sp>
        <p:nvSpPr>
          <p:cNvPr id="14" name="Text 8"/>
          <p:cNvSpPr/>
          <p:nvPr/>
        </p:nvSpPr>
        <p:spPr>
          <a:xfrm>
            <a:off x="792480" y="2926080"/>
            <a:ext cx="2926080" cy="624840"/>
          </a:xfrm>
          <a:prstGeom prst="rect">
            <a:avLst/>
          </a:prstGeom>
          <a:noFill/>
          <a:ln/>
        </p:spPr>
        <p:txBody>
          <a:bodyPr wrap="squar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Iterate and Gather Feedback</a:t>
            </a:r>
            <a:endParaRPr lang="en-US" sz="1950" dirty="0"/>
          </a:p>
        </p:txBody>
      </p:sp>
      <p:sp>
        <p:nvSpPr>
          <p:cNvPr id="15" name="Text 9"/>
          <p:cNvSpPr/>
          <p:nvPr/>
        </p:nvSpPr>
        <p:spPr>
          <a:xfrm>
            <a:off x="8092440" y="466344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Continuously enhance your skills in data storytelling and graph customization; it’s a journey that can lead to powerful communication of insights.</a:t>
            </a:r>
            <a:endParaRPr lang="en-US" sz="1542"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693420" y="402336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is a powerful Python visualization library based on Matplotlib that provides an interface for drawing attractive statistical graphics. It simplifies the process of creating complex visualizations and exploring data relationships.</a:t>
            </a:r>
            <a:endParaRPr lang="en-US" sz="1542" dirty="0"/>
          </a:p>
        </p:txBody>
      </p:sp>
      <p:sp>
        <p:nvSpPr>
          <p:cNvPr id="5" name="Text 1"/>
          <p:cNvSpPr/>
          <p:nvPr/>
        </p:nvSpPr>
        <p:spPr>
          <a:xfrm>
            <a:off x="693420" y="2103120"/>
            <a:ext cx="1082040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Using Seaborn for Advanced Stats</a:t>
            </a:r>
            <a:endParaRPr lang="en-US" sz="5341"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10768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Installation</a:t>
            </a:r>
            <a:endParaRPr lang="en-US" sz="1950" dirty="0"/>
          </a:p>
        </p:txBody>
      </p:sp>
      <p:sp>
        <p:nvSpPr>
          <p:cNvPr id="5" name="Text 1"/>
          <p:cNvSpPr/>
          <p:nvPr/>
        </p:nvSpPr>
        <p:spPr>
          <a:xfrm>
            <a:off x="450342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Key Features</a:t>
            </a:r>
            <a:endParaRPr lang="en-US" sz="1950" dirty="0"/>
          </a:p>
        </p:txBody>
      </p:sp>
      <p:sp>
        <p:nvSpPr>
          <p:cNvPr id="6" name="Text 2"/>
          <p:cNvSpPr/>
          <p:nvPr/>
        </p:nvSpPr>
        <p:spPr>
          <a:xfrm>
            <a:off x="899160" y="3329940"/>
            <a:ext cx="319278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is a Python data visualization library that provides a high-level interface for drawing attractive statistical graphics with ease, built on top of Matplotlib.</a:t>
            </a:r>
            <a:endParaRPr lang="en-US" sz="1542" dirty="0"/>
          </a:p>
        </p:txBody>
      </p:sp>
      <p:sp>
        <p:nvSpPr>
          <p:cNvPr id="7" name="Text 3"/>
          <p:cNvSpPr/>
          <p:nvPr/>
        </p:nvSpPr>
        <p:spPr>
          <a:xfrm>
            <a:off x="693420" y="19507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Seaborn</a:t>
            </a:r>
            <a:endParaRPr lang="en-US" sz="3908" dirty="0"/>
          </a:p>
        </p:txBody>
      </p:sp>
      <p:sp>
        <p:nvSpPr>
          <p:cNvPr id="8" name="Text 4"/>
          <p:cNvSpPr/>
          <p:nvPr/>
        </p:nvSpPr>
        <p:spPr>
          <a:xfrm>
            <a:off x="4503420" y="332994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It includes support for complex visual representations, such as heatmaps and categorical plots, and allows for easy integration with Pandas DataFrames.</a:t>
            </a:r>
            <a:endParaRPr lang="en-US" sz="1542" dirty="0"/>
          </a:p>
        </p:txBody>
      </p:sp>
      <p:sp>
        <p:nvSpPr>
          <p:cNvPr id="9" name="Text 5"/>
          <p:cNvSpPr/>
          <p:nvPr/>
        </p:nvSpPr>
        <p:spPr>
          <a:xfrm>
            <a:off x="8107680" y="3329940"/>
            <a:ext cx="319278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can be installed using pip or conda, and it requires Matplotlib and NumPy as dependencies for working effectively.</a:t>
            </a:r>
            <a:endParaRPr lang="en-US" sz="1542" dirty="0"/>
          </a:p>
        </p:txBody>
      </p:sp>
      <p:sp>
        <p:nvSpPr>
          <p:cNvPr id="10" name="Text 6"/>
          <p:cNvSpPr/>
          <p:nvPr/>
        </p:nvSpPr>
        <p:spPr>
          <a:xfrm>
            <a:off x="89916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What is Seaborn?</a:t>
            </a:r>
            <a:endParaRPr lang="en-US" sz="195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917180" y="286512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286512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2865120"/>
            <a:ext cx="396240" cy="396240"/>
          </a:xfrm>
          <a:prstGeom prst="rect">
            <a:avLst/>
          </a:prstGeom>
        </p:spPr>
      </p:pic>
      <p:sp>
        <p:nvSpPr>
          <p:cNvPr id="7" name="Text 0"/>
          <p:cNvSpPr/>
          <p:nvPr/>
        </p:nvSpPr>
        <p:spPr>
          <a:xfrm>
            <a:off x="804672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8" name="Text 1"/>
          <p:cNvSpPr/>
          <p:nvPr/>
        </p:nvSpPr>
        <p:spPr>
          <a:xfrm>
            <a:off x="444246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83058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3"/>
          <p:cNvSpPr/>
          <p:nvPr/>
        </p:nvSpPr>
        <p:spPr>
          <a:xfrm>
            <a:off x="1341120" y="3322320"/>
            <a:ext cx="2948940" cy="172212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Seaborn's scatterplot() function helps visualize relationships between two continuous variables and can encode additional information through colors and sizes.</a:t>
            </a:r>
            <a:endParaRPr lang="en-US" sz="1542" dirty="0"/>
          </a:p>
        </p:txBody>
      </p:sp>
      <p:sp>
        <p:nvSpPr>
          <p:cNvPr id="11" name="Text 4"/>
          <p:cNvSpPr/>
          <p:nvPr/>
        </p:nvSpPr>
        <p:spPr>
          <a:xfrm>
            <a:off x="4945380" y="3322320"/>
            <a:ext cx="294894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lineplot() function is useful for displaying trends over time, connecting data points and offering insights into temporal patterns effortlessly.</a:t>
            </a:r>
            <a:endParaRPr lang="en-US" sz="1542" dirty="0"/>
          </a:p>
        </p:txBody>
      </p:sp>
      <p:sp>
        <p:nvSpPr>
          <p:cNvPr id="12" name="Text 5"/>
          <p:cNvSpPr/>
          <p:nvPr/>
        </p:nvSpPr>
        <p:spPr>
          <a:xfrm>
            <a:off x="134112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Scatterplots</a:t>
            </a:r>
            <a:endParaRPr lang="en-US" sz="1950" dirty="0"/>
          </a:p>
        </p:txBody>
      </p:sp>
      <p:sp>
        <p:nvSpPr>
          <p:cNvPr id="13" name="Text 6"/>
          <p:cNvSpPr/>
          <p:nvPr/>
        </p:nvSpPr>
        <p:spPr>
          <a:xfrm>
            <a:off x="8557260" y="3322320"/>
            <a:ext cx="294894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Bar plot visualizations can be created using barplot(), summarizing categorical data and showing means or totals, providing quick insights on comparisons.</a:t>
            </a:r>
            <a:endParaRPr lang="en-US" sz="1542" dirty="0"/>
          </a:p>
        </p:txBody>
      </p:sp>
      <p:sp>
        <p:nvSpPr>
          <p:cNvPr id="14" name="Text 7"/>
          <p:cNvSpPr/>
          <p:nvPr/>
        </p:nvSpPr>
        <p:spPr>
          <a:xfrm>
            <a:off x="494538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Line Plots</a:t>
            </a:r>
            <a:endParaRPr lang="en-US" sz="1950" dirty="0"/>
          </a:p>
        </p:txBody>
      </p:sp>
      <p:sp>
        <p:nvSpPr>
          <p:cNvPr id="15" name="Text 8"/>
          <p:cNvSpPr/>
          <p:nvPr/>
        </p:nvSpPr>
        <p:spPr>
          <a:xfrm>
            <a:off x="855726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Bar Plots</a:t>
            </a:r>
            <a:endParaRPr lang="en-US" sz="1950" dirty="0"/>
          </a:p>
        </p:txBody>
      </p:sp>
      <p:sp>
        <p:nvSpPr>
          <p:cNvPr id="16" name="Text 9"/>
          <p:cNvSpPr/>
          <p:nvPr/>
        </p:nvSpPr>
        <p:spPr>
          <a:xfrm>
            <a:off x="693420" y="181356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Basic Plotting Functions</a:t>
            </a:r>
            <a:endParaRPr lang="en-US" sz="3908"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6522720" y="28575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505968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522720" y="45491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693420" y="7620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Advanced Visualizations</a:t>
            </a:r>
            <a:endParaRPr lang="en-US" sz="3908" dirty="0"/>
          </a:p>
        </p:txBody>
      </p:sp>
      <p:sp>
        <p:nvSpPr>
          <p:cNvPr id="10" name="Text 4"/>
          <p:cNvSpPr/>
          <p:nvPr/>
        </p:nvSpPr>
        <p:spPr>
          <a:xfrm>
            <a:off x="8092440" y="235458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pairplot() function allows for visualizing relationships between multiple variables in a DataFrame, creating a matrix of scatterplots for deeper insights.</a:t>
            </a:r>
            <a:endParaRPr lang="en-US" sz="1542" dirty="0"/>
          </a:p>
        </p:txBody>
      </p:sp>
      <p:sp>
        <p:nvSpPr>
          <p:cNvPr id="11" name="Text 5"/>
          <p:cNvSpPr/>
          <p:nvPr/>
        </p:nvSpPr>
        <p:spPr>
          <a:xfrm>
            <a:off x="8092440" y="463296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FacetGrid() function is invaluable for creating complex multi-plot layouts, enabling visualization of data facets across different conditions in a single frame.</a:t>
            </a:r>
            <a:endParaRPr lang="en-US" sz="1542" dirty="0"/>
          </a:p>
        </p:txBody>
      </p:sp>
      <p:sp>
        <p:nvSpPr>
          <p:cNvPr id="12" name="Text 6"/>
          <p:cNvSpPr/>
          <p:nvPr/>
        </p:nvSpPr>
        <p:spPr>
          <a:xfrm>
            <a:off x="8092440" y="182118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Pair Plots</a:t>
            </a:r>
            <a:endParaRPr lang="en-US" sz="1950" dirty="0"/>
          </a:p>
        </p:txBody>
      </p:sp>
      <p:sp>
        <p:nvSpPr>
          <p:cNvPr id="13" name="Text 7"/>
          <p:cNvSpPr/>
          <p:nvPr/>
        </p:nvSpPr>
        <p:spPr>
          <a:xfrm>
            <a:off x="792480" y="3368040"/>
            <a:ext cx="2926080" cy="172212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excels in creating heatmaps using the heatmap() function, which visually represents matrix-like data distributions, often useful in correlation matrices.</a:t>
            </a:r>
            <a:endParaRPr lang="en-US" sz="1542" dirty="0"/>
          </a:p>
        </p:txBody>
      </p:sp>
      <p:sp>
        <p:nvSpPr>
          <p:cNvPr id="14" name="Text 8"/>
          <p:cNvSpPr/>
          <p:nvPr/>
        </p:nvSpPr>
        <p:spPr>
          <a:xfrm>
            <a:off x="792480" y="284226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Heatmaps</a:t>
            </a:r>
            <a:endParaRPr lang="en-US" sz="1950" dirty="0"/>
          </a:p>
        </p:txBody>
      </p:sp>
      <p:sp>
        <p:nvSpPr>
          <p:cNvPr id="15" name="Text 9"/>
          <p:cNvSpPr/>
          <p:nvPr/>
        </p:nvSpPr>
        <p:spPr>
          <a:xfrm>
            <a:off x="8092440" y="40995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Facet Grids</a:t>
            </a:r>
            <a:endParaRPr lang="en-US" sz="195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8046720" y="3025140"/>
            <a:ext cx="3451860" cy="1661160"/>
          </a:xfrm>
          <a:prstGeom prst="rect">
            <a:avLst/>
          </a:prstGeom>
        </p:spPr>
      </p:pic>
      <p:pic>
        <p:nvPicPr>
          <p:cNvPr id="5" name="Image 3" descr="preencoded.png"/>
          <p:cNvPicPr>
            <a:picLocks noChangeAspect="1"/>
          </p:cNvPicPr>
          <p:nvPr/>
        </p:nvPicPr>
        <p:blipFill>
          <a:blip r:embed="rId5"/>
          <a:stretch>
            <a:fillRect/>
          </a:stretch>
        </p:blipFill>
        <p:spPr>
          <a:xfrm>
            <a:off x="4373880" y="3025140"/>
            <a:ext cx="3451860" cy="1661160"/>
          </a:xfrm>
          <a:prstGeom prst="rect">
            <a:avLst/>
          </a:prstGeom>
        </p:spPr>
      </p:pic>
      <p:pic>
        <p:nvPicPr>
          <p:cNvPr id="6" name="Image 4" descr="preencoded.png"/>
          <p:cNvPicPr>
            <a:picLocks noChangeAspect="1"/>
          </p:cNvPicPr>
          <p:nvPr/>
        </p:nvPicPr>
        <p:blipFill>
          <a:blip r:embed="rId5"/>
          <a:stretch>
            <a:fillRect/>
          </a:stretch>
        </p:blipFill>
        <p:spPr>
          <a:xfrm>
            <a:off x="701040" y="3025140"/>
            <a:ext cx="3451860" cy="1661160"/>
          </a:xfrm>
          <a:prstGeom prst="rect">
            <a:avLst/>
          </a:prstGeom>
        </p:spPr>
      </p:pic>
      <p:sp>
        <p:nvSpPr>
          <p:cNvPr id="7" name="Text 0"/>
          <p:cNvSpPr/>
          <p:nvPr/>
        </p:nvSpPr>
        <p:spPr>
          <a:xfrm>
            <a:off x="4594860" y="314706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Color Palettes</a:t>
            </a:r>
            <a:endParaRPr lang="en-US" sz="1950" dirty="0"/>
          </a:p>
        </p:txBody>
      </p:sp>
      <p:sp>
        <p:nvSpPr>
          <p:cNvPr id="8" name="Text 1"/>
          <p:cNvSpPr/>
          <p:nvPr/>
        </p:nvSpPr>
        <p:spPr>
          <a:xfrm>
            <a:off x="922020" y="314706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Themes and Styles</a:t>
            </a:r>
            <a:endParaRPr lang="en-US" sz="1950" dirty="0"/>
          </a:p>
        </p:txBody>
      </p:sp>
      <p:sp>
        <p:nvSpPr>
          <p:cNvPr id="9" name="Text 2"/>
          <p:cNvSpPr/>
          <p:nvPr/>
        </p:nvSpPr>
        <p:spPr>
          <a:xfrm>
            <a:off x="693420" y="21717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Customizing Visual Aesthetics</a:t>
            </a:r>
            <a:endParaRPr lang="en-US" sz="3908" dirty="0"/>
          </a:p>
        </p:txBody>
      </p:sp>
      <p:sp>
        <p:nvSpPr>
          <p:cNvPr id="10" name="Text 3"/>
          <p:cNvSpPr/>
          <p:nvPr/>
        </p:nvSpPr>
        <p:spPr>
          <a:xfrm>
            <a:off x="4594860" y="358140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Customization of color palettes enhances visual appeal and clarity with various options.</a:t>
            </a:r>
            <a:endParaRPr lang="en-US" sz="1542" dirty="0"/>
          </a:p>
        </p:txBody>
      </p:sp>
      <p:sp>
        <p:nvSpPr>
          <p:cNvPr id="11" name="Text 4"/>
          <p:cNvSpPr/>
          <p:nvPr/>
        </p:nvSpPr>
        <p:spPr>
          <a:xfrm>
            <a:off x="8267700" y="358140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Annotations and titles improve understanding through functions like set_title() and annotate().</a:t>
            </a:r>
            <a:endParaRPr lang="en-US" sz="1542" dirty="0"/>
          </a:p>
        </p:txBody>
      </p:sp>
      <p:sp>
        <p:nvSpPr>
          <p:cNvPr id="12" name="Text 5"/>
          <p:cNvSpPr/>
          <p:nvPr/>
        </p:nvSpPr>
        <p:spPr>
          <a:xfrm>
            <a:off x="8267700" y="3147060"/>
            <a:ext cx="3009900" cy="312420"/>
          </a:xfrm>
          <a:prstGeom prst="rect">
            <a:avLst/>
          </a:prstGeom>
          <a:noFill/>
          <a:ln/>
        </p:spPr>
        <p:txBody>
          <a:bodyPr wrap="none" lIns="0" tIns="0" rIns="0" bIns="0" rtlCol="0" anchor="t"/>
          <a:lstStyle/>
          <a:p>
            <a:pPr algn="ctr">
              <a:lnSpc>
                <a:spcPts val="2442"/>
              </a:lnSpc>
            </a:pPr>
            <a:r>
              <a:rPr lang="en-US" sz="1950" dirty="0">
                <a:solidFill>
                  <a:srgbClr val="585858"/>
                </a:solidFill>
                <a:latin typeface="思源宋体-思源宋体-ExtraLight" pitchFamily="34" charset="0"/>
                <a:ea typeface="思源宋体-思源宋体-ExtraLight" pitchFamily="34" charset="-122"/>
                <a:cs typeface="思源宋体-思源宋体-ExtraLight" pitchFamily="34" charset="-120"/>
              </a:rPr>
              <a:t>Annotations and Titles</a:t>
            </a:r>
            <a:endParaRPr lang="en-US" sz="1950" dirty="0"/>
          </a:p>
        </p:txBody>
      </p:sp>
      <p:sp>
        <p:nvSpPr>
          <p:cNvPr id="13" name="Text 6"/>
          <p:cNvSpPr/>
          <p:nvPr/>
        </p:nvSpPr>
        <p:spPr>
          <a:xfrm>
            <a:off x="922020" y="3581400"/>
            <a:ext cx="300990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provides built-in themes to enhance plot aesthetics through set_theme() and set_style().</a:t>
            </a:r>
            <a:endParaRPr lang="en-US" sz="1542"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0916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792480" y="296418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Regression Plots</a:t>
            </a:r>
            <a:endParaRPr lang="en-US" sz="1950" dirty="0"/>
          </a:p>
        </p:txBody>
      </p:sp>
      <p:sp>
        <p:nvSpPr>
          <p:cNvPr id="10" name="Text 4"/>
          <p:cNvSpPr/>
          <p:nvPr/>
        </p:nvSpPr>
        <p:spPr>
          <a:xfrm>
            <a:off x="693420" y="76200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Statistical Functions</a:t>
            </a:r>
            <a:endParaRPr lang="en-US" sz="3908" dirty="0"/>
          </a:p>
        </p:txBody>
      </p:sp>
      <p:sp>
        <p:nvSpPr>
          <p:cNvPr id="11" name="Text 5"/>
          <p:cNvSpPr/>
          <p:nvPr/>
        </p:nvSpPr>
        <p:spPr>
          <a:xfrm>
            <a:off x="8092440" y="235458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Seaborn's distplot() (now replaced by displot()) helps visualize the distribution of a single variable, showcasing histograms and density curves with ease.</a:t>
            </a:r>
            <a:endParaRPr lang="en-US" sz="1542" dirty="0"/>
          </a:p>
        </p:txBody>
      </p:sp>
      <p:sp>
        <p:nvSpPr>
          <p:cNvPr id="12" name="Text 6"/>
          <p:cNvSpPr/>
          <p:nvPr/>
        </p:nvSpPr>
        <p:spPr>
          <a:xfrm>
            <a:off x="792480" y="349758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regplot() function combines scatter and regression line visualizations, enabling users to observe trends and fit models to their data effectively.</a:t>
            </a:r>
            <a:endParaRPr lang="en-US" sz="1542" dirty="0"/>
          </a:p>
        </p:txBody>
      </p:sp>
      <p:sp>
        <p:nvSpPr>
          <p:cNvPr id="13" name="Text 7"/>
          <p:cNvSpPr/>
          <p:nvPr/>
        </p:nvSpPr>
        <p:spPr>
          <a:xfrm>
            <a:off x="8092440" y="409956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Box and Violin Plots</a:t>
            </a:r>
            <a:endParaRPr lang="en-US" sz="1950" dirty="0"/>
          </a:p>
        </p:txBody>
      </p:sp>
      <p:sp>
        <p:nvSpPr>
          <p:cNvPr id="14" name="Text 8"/>
          <p:cNvSpPr/>
          <p:nvPr/>
        </p:nvSpPr>
        <p:spPr>
          <a:xfrm>
            <a:off x="8092440" y="4632960"/>
            <a:ext cx="332232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boxplot() and violinplot() functions provide insights into data distributions, highlighting medians, quartiles, and outliers effectively through graphical representation.</a:t>
            </a:r>
            <a:endParaRPr lang="en-US" sz="1542" dirty="0"/>
          </a:p>
        </p:txBody>
      </p:sp>
      <p:sp>
        <p:nvSpPr>
          <p:cNvPr id="15" name="Text 9"/>
          <p:cNvSpPr/>
          <p:nvPr/>
        </p:nvSpPr>
        <p:spPr>
          <a:xfrm>
            <a:off x="8092440" y="182118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Distribution Plots</a:t>
            </a:r>
            <a:endParaRPr lang="en-US" sz="195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800100" y="187452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4503420" y="187452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8206740" y="1874520"/>
            <a:ext cx="3192780" cy="2110740"/>
          </a:xfrm>
          <a:prstGeom prst="rect">
            <a:avLst/>
          </a:prstGeom>
        </p:spPr>
      </p:pic>
      <p:sp>
        <p:nvSpPr>
          <p:cNvPr id="6" name="Text 0"/>
          <p:cNvSpPr/>
          <p:nvPr/>
        </p:nvSpPr>
        <p:spPr>
          <a:xfrm>
            <a:off x="8206740" y="4175760"/>
            <a:ext cx="3192780" cy="312420"/>
          </a:xfrm>
          <a:prstGeom prst="rect">
            <a:avLst/>
          </a:prstGeom>
          <a:noFill/>
          <a:ln/>
        </p:spPr>
        <p:txBody>
          <a:bodyPr wrap="none" lIns="0" tIns="0" rIns="0" bIns="0" rtlCol="0" anchor="t"/>
          <a:lstStyle/>
          <a:p>
            <a:pPr algn="ct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Time Series Visualization</a:t>
            </a:r>
            <a:endParaRPr lang="en-US" sz="1933" dirty="0"/>
          </a:p>
        </p:txBody>
      </p:sp>
      <p:sp>
        <p:nvSpPr>
          <p:cNvPr id="7" name="Text 1"/>
          <p:cNvSpPr/>
          <p:nvPr/>
        </p:nvSpPr>
        <p:spPr>
          <a:xfrm>
            <a:off x="800100" y="417576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DataFrame Support</a:t>
            </a:r>
            <a:endParaRPr lang="en-US" sz="1950" dirty="0"/>
          </a:p>
        </p:txBody>
      </p:sp>
      <p:sp>
        <p:nvSpPr>
          <p:cNvPr id="8" name="Text 2"/>
          <p:cNvSpPr/>
          <p:nvPr/>
        </p:nvSpPr>
        <p:spPr>
          <a:xfrm>
            <a:off x="693420" y="92964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Integrating with Pandas</a:t>
            </a:r>
            <a:endParaRPr lang="en-US" sz="3883" dirty="0"/>
          </a:p>
        </p:txBody>
      </p:sp>
      <p:sp>
        <p:nvSpPr>
          <p:cNvPr id="9" name="Text 3"/>
          <p:cNvSpPr/>
          <p:nvPr/>
        </p:nvSpPr>
        <p:spPr>
          <a:xfrm>
            <a:off x="4503420" y="460248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Users can leverage Pandas' groupby features to aggregate data and visualize it directly with Seaborn.</a:t>
            </a:r>
            <a:endParaRPr lang="en-US" sz="1542" dirty="0"/>
          </a:p>
        </p:txBody>
      </p:sp>
      <p:sp>
        <p:nvSpPr>
          <p:cNvPr id="10" name="Text 4"/>
          <p:cNvSpPr/>
          <p:nvPr/>
        </p:nvSpPr>
        <p:spPr>
          <a:xfrm>
            <a:off x="8206740" y="46024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By integrating Pandas timestamps with Seaborn's plotting functions, users can create compelling time series visualizations.</a:t>
            </a:r>
            <a:endParaRPr lang="en-US" sz="1542" dirty="0"/>
          </a:p>
        </p:txBody>
      </p:sp>
      <p:sp>
        <p:nvSpPr>
          <p:cNvPr id="11" name="Text 5"/>
          <p:cNvSpPr/>
          <p:nvPr/>
        </p:nvSpPr>
        <p:spPr>
          <a:xfrm>
            <a:off x="4503420" y="417576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GroupBy Operations</a:t>
            </a:r>
            <a:endParaRPr lang="en-US" sz="1950" dirty="0"/>
          </a:p>
        </p:txBody>
      </p:sp>
      <p:sp>
        <p:nvSpPr>
          <p:cNvPr id="12" name="Text 6"/>
          <p:cNvSpPr/>
          <p:nvPr/>
        </p:nvSpPr>
        <p:spPr>
          <a:xfrm>
            <a:off x="800100" y="4602480"/>
            <a:ext cx="3192780" cy="99060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Seaborn works seamlessly with Pandas DataFrames, simplifying data management and visualization processes.</a:t>
            </a:r>
            <a:endParaRPr lang="en-US" sz="1542"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22707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22707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2270760"/>
            <a:ext cx="3787140" cy="3787140"/>
          </a:xfrm>
          <a:prstGeom prst="rect">
            <a:avLst/>
          </a:prstGeom>
        </p:spPr>
      </p:pic>
      <p:sp>
        <p:nvSpPr>
          <p:cNvPr id="6" name="Text 0"/>
          <p:cNvSpPr/>
          <p:nvPr/>
        </p:nvSpPr>
        <p:spPr>
          <a:xfrm>
            <a:off x="4724400" y="37795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880860" y="299466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484620" y="52501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792480" y="3482340"/>
            <a:ext cx="2926080" cy="624840"/>
          </a:xfrm>
          <a:prstGeom prst="rect">
            <a:avLst/>
          </a:prstGeom>
          <a:noFill/>
          <a:ln/>
        </p:spPr>
        <p:txBody>
          <a:bodyPr wrap="squar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Visualization Importance</a:t>
            </a:r>
            <a:endParaRPr lang="en-US" sz="1950" dirty="0"/>
          </a:p>
        </p:txBody>
      </p:sp>
      <p:sp>
        <p:nvSpPr>
          <p:cNvPr id="10" name="Text 4"/>
          <p:cNvSpPr/>
          <p:nvPr/>
        </p:nvSpPr>
        <p:spPr>
          <a:xfrm>
            <a:off x="8092440" y="538734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Stay updated with new Seaborn functionalities.</a:t>
            </a:r>
            <a:endParaRPr lang="en-US" sz="1542" dirty="0"/>
          </a:p>
        </p:txBody>
      </p:sp>
      <p:sp>
        <p:nvSpPr>
          <p:cNvPr id="11" name="Text 5"/>
          <p:cNvSpPr/>
          <p:nvPr/>
        </p:nvSpPr>
        <p:spPr>
          <a:xfrm>
            <a:off x="792480" y="4320540"/>
            <a:ext cx="2926080" cy="7391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Good visualization practices are crucial for interpreting complex data.</a:t>
            </a:r>
            <a:endParaRPr lang="en-US" sz="1542" dirty="0"/>
          </a:p>
        </p:txBody>
      </p:sp>
      <p:sp>
        <p:nvSpPr>
          <p:cNvPr id="12" name="Text 6"/>
          <p:cNvSpPr/>
          <p:nvPr/>
        </p:nvSpPr>
        <p:spPr>
          <a:xfrm>
            <a:off x="8092440" y="350520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Leverage Seaborn with other libraries for interactivity.</a:t>
            </a:r>
            <a:endParaRPr lang="en-US" sz="1542" dirty="0"/>
          </a:p>
        </p:txBody>
      </p:sp>
      <p:sp>
        <p:nvSpPr>
          <p:cNvPr id="13" name="Text 7"/>
          <p:cNvSpPr/>
          <p:nvPr/>
        </p:nvSpPr>
        <p:spPr>
          <a:xfrm>
            <a:off x="8092440" y="486156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Continuous Learning</a:t>
            </a:r>
            <a:endParaRPr lang="en-US" sz="1950" dirty="0"/>
          </a:p>
        </p:txBody>
      </p:sp>
      <p:sp>
        <p:nvSpPr>
          <p:cNvPr id="14" name="Text 8"/>
          <p:cNvSpPr/>
          <p:nvPr/>
        </p:nvSpPr>
        <p:spPr>
          <a:xfrm>
            <a:off x="693420" y="815340"/>
            <a:ext cx="10820400" cy="1234440"/>
          </a:xfrm>
          <a:prstGeom prst="rect">
            <a:avLst/>
          </a:prstGeom>
          <a:noFill/>
          <a:ln/>
        </p:spPr>
        <p:txBody>
          <a:bodyPr wrap="squar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Conclusion and Best Practices in Data Visualization</a:t>
            </a:r>
            <a:endParaRPr lang="en-US" sz="3883" dirty="0"/>
          </a:p>
        </p:txBody>
      </p:sp>
      <p:sp>
        <p:nvSpPr>
          <p:cNvPr id="15" name="Text 9"/>
          <p:cNvSpPr/>
          <p:nvPr/>
        </p:nvSpPr>
        <p:spPr>
          <a:xfrm>
            <a:off x="8092440" y="2667000"/>
            <a:ext cx="3322320" cy="624840"/>
          </a:xfrm>
          <a:prstGeom prst="rect">
            <a:avLst/>
          </a:prstGeom>
          <a:noFill/>
          <a:ln/>
        </p:spPr>
        <p:txBody>
          <a:bodyPr wrap="squar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Combining with Other Libraries</a:t>
            </a:r>
            <a:endParaRPr lang="en-US" sz="195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693420" y="3596640"/>
            <a:ext cx="1082040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Predictive analytics involves using data analysis techniques alongside machine learning to forecast future events and behaviors. This presentation will explore the fundamental concepts, processes, and tools in predictive analytics using Python.</a:t>
            </a:r>
            <a:endParaRPr lang="en-US" sz="1542" dirty="0"/>
          </a:p>
        </p:txBody>
      </p:sp>
      <p:sp>
        <p:nvSpPr>
          <p:cNvPr id="5" name="Text 1"/>
          <p:cNvSpPr/>
          <p:nvPr/>
        </p:nvSpPr>
        <p:spPr>
          <a:xfrm>
            <a:off x="693420" y="2529840"/>
            <a:ext cx="10820400" cy="853440"/>
          </a:xfrm>
          <a:prstGeom prst="rect">
            <a:avLst/>
          </a:prstGeom>
          <a:noFill/>
          <a:ln/>
        </p:spPr>
        <p:txBody>
          <a:bodyPr wrap="non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Predictive Analytics Basics</a:t>
            </a:r>
            <a:endParaRPr lang="en-US" sz="534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7F60-E738-814F-3D0E-63423AF90B8C}"/>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Importance of data analysis  in modern software development</a:t>
            </a:r>
            <a:endParaRPr lang="en-PK" sz="4000">
              <a:solidFill>
                <a:srgbClr val="FFFFFF"/>
              </a:solidFill>
            </a:endParaRPr>
          </a:p>
        </p:txBody>
      </p:sp>
      <p:sp>
        <p:nvSpPr>
          <p:cNvPr id="3" name="Content Placeholder 2">
            <a:extLst>
              <a:ext uri="{FF2B5EF4-FFF2-40B4-BE49-F238E27FC236}">
                <a16:creationId xmlns:a16="http://schemas.microsoft.com/office/drawing/2014/main" id="{B68F606C-EF2C-370D-F310-66D403C7F942}"/>
              </a:ext>
            </a:extLst>
          </p:cNvPr>
          <p:cNvSpPr>
            <a:spLocks noGrp="1"/>
          </p:cNvSpPr>
          <p:nvPr>
            <p:ph idx="1"/>
          </p:nvPr>
        </p:nvSpPr>
        <p:spPr>
          <a:xfrm>
            <a:off x="4810259" y="649480"/>
            <a:ext cx="6555347" cy="5546047"/>
          </a:xfrm>
        </p:spPr>
        <p:txBody>
          <a:bodyPr anchor="ctr">
            <a:normAutofit/>
          </a:bodyPr>
          <a:lstStyle/>
          <a:p>
            <a:r>
              <a:rPr lang="en-GB" sz="2000" dirty="0"/>
              <a:t>Data analysis has become </a:t>
            </a:r>
            <a:r>
              <a:rPr lang="en-GB" sz="2000" b="1" dirty="0"/>
              <a:t>absolutely critical and deeply intertwined</a:t>
            </a:r>
            <a:r>
              <a:rPr lang="en-GB" sz="2000" dirty="0"/>
              <a:t> with modern software development.</a:t>
            </a:r>
            <a:r>
              <a:rPr lang="en-GB" sz="2000" baseline="30000" dirty="0"/>
              <a:t>  </a:t>
            </a:r>
            <a:r>
              <a:rPr lang="en-GB" sz="2000" dirty="0"/>
              <a:t>It's no longer a separate, post-development activity but an integral part of the entire software lifecycle.</a:t>
            </a:r>
            <a:r>
              <a:rPr lang="en-GB" sz="2000" baseline="30000" dirty="0"/>
              <a:t> </a:t>
            </a:r>
          </a:p>
          <a:p>
            <a:pPr marL="0" indent="0">
              <a:buNone/>
            </a:pPr>
            <a:r>
              <a:rPr lang="en-GB" sz="2000" baseline="30000" dirty="0"/>
              <a:t> </a:t>
            </a:r>
            <a:r>
              <a:rPr lang="en-GB" sz="2000" dirty="0"/>
              <a:t>Here's a breakdown of its importance:</a:t>
            </a:r>
          </a:p>
          <a:p>
            <a:pPr marL="514350" indent="-514350">
              <a:buFont typeface="+mj-lt"/>
              <a:buAutoNum type="arabicPeriod"/>
            </a:pPr>
            <a:r>
              <a:rPr lang="en-GB" sz="2000" dirty="0"/>
              <a:t>Understanding User </a:t>
            </a:r>
            <a:r>
              <a:rPr lang="en-GB" sz="2000" dirty="0" err="1"/>
              <a:t>Behavior</a:t>
            </a:r>
            <a:r>
              <a:rPr lang="en-GB" sz="2000" dirty="0"/>
              <a:t> and Improving User Experience (UX)</a:t>
            </a:r>
          </a:p>
          <a:p>
            <a:pPr marL="514350" indent="-514350">
              <a:buFont typeface="+mj-lt"/>
              <a:buAutoNum type="arabicPeriod"/>
            </a:pPr>
            <a:r>
              <a:rPr lang="en-GB" sz="2000" dirty="0"/>
              <a:t>Identifying and Resolving Bugs and Performance Issues</a:t>
            </a:r>
          </a:p>
          <a:p>
            <a:pPr marL="514350" indent="-514350">
              <a:buFont typeface="+mj-lt"/>
              <a:buAutoNum type="arabicPeriod"/>
            </a:pPr>
            <a:r>
              <a:rPr lang="en-GB" sz="2000" dirty="0"/>
              <a:t>Data-Driven Decision Making in Development</a:t>
            </a:r>
          </a:p>
          <a:p>
            <a:pPr marL="514350" indent="-514350">
              <a:buFont typeface="+mj-lt"/>
              <a:buAutoNum type="arabicPeriod"/>
            </a:pPr>
            <a:r>
              <a:rPr lang="en-GB" sz="2000" dirty="0"/>
              <a:t>Building Intelligent and Adaptive Software</a:t>
            </a:r>
          </a:p>
          <a:p>
            <a:pPr marL="514350" indent="-514350">
              <a:buFont typeface="+mj-lt"/>
              <a:buAutoNum type="arabicPeriod"/>
            </a:pPr>
            <a:r>
              <a:rPr lang="en-GB" sz="2000" dirty="0"/>
              <a:t>Understanding Business Value and ROI</a:t>
            </a:r>
            <a:endParaRPr lang="en-PK" sz="2000" dirty="0"/>
          </a:p>
        </p:txBody>
      </p:sp>
    </p:spTree>
    <p:extLst>
      <p:ext uri="{BB962C8B-B14F-4D97-AF65-F5344CB8AC3E}">
        <p14:creationId xmlns:p14="http://schemas.microsoft.com/office/powerpoint/2010/main" val="38400771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Definition and Purpose</a:t>
            </a:r>
            <a:endParaRPr lang="en-US" sz="1950" dirty="0"/>
          </a:p>
        </p:txBody>
      </p:sp>
      <p:sp>
        <p:nvSpPr>
          <p:cNvPr id="5" name="Text 1"/>
          <p:cNvSpPr/>
          <p:nvPr/>
        </p:nvSpPr>
        <p:spPr>
          <a:xfrm>
            <a:off x="8107680" y="3329940"/>
            <a:ext cx="319278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Employing predictive analytics helps businesses enhance decision-making, optimize operations, and improve customer engagements by anticipating trends.</a:t>
            </a:r>
            <a:endParaRPr lang="en-US" sz="1542" dirty="0"/>
          </a:p>
        </p:txBody>
      </p:sp>
      <p:sp>
        <p:nvSpPr>
          <p:cNvPr id="6" name="Text 2"/>
          <p:cNvSpPr/>
          <p:nvPr/>
        </p:nvSpPr>
        <p:spPr>
          <a:xfrm>
            <a:off x="450342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Applications</a:t>
            </a:r>
            <a:endParaRPr lang="en-US" sz="1950" dirty="0"/>
          </a:p>
        </p:txBody>
      </p:sp>
      <p:sp>
        <p:nvSpPr>
          <p:cNvPr id="7" name="Text 3"/>
          <p:cNvSpPr/>
          <p:nvPr/>
        </p:nvSpPr>
        <p:spPr>
          <a:xfrm>
            <a:off x="693420" y="19507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Predictive Analytics</a:t>
            </a:r>
            <a:endParaRPr lang="en-US" sz="3908" dirty="0"/>
          </a:p>
        </p:txBody>
      </p:sp>
      <p:sp>
        <p:nvSpPr>
          <p:cNvPr id="8" name="Text 4"/>
          <p:cNvSpPr/>
          <p:nvPr/>
        </p:nvSpPr>
        <p:spPr>
          <a:xfrm>
            <a:off x="4503420" y="3329940"/>
            <a:ext cx="319278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Common applications include fraud detection, customer segmentation, risk management, and demand forecasting across various industries.</a:t>
            </a:r>
            <a:endParaRPr lang="en-US" sz="1542" dirty="0"/>
          </a:p>
        </p:txBody>
      </p:sp>
      <p:sp>
        <p:nvSpPr>
          <p:cNvPr id="9" name="Text 5"/>
          <p:cNvSpPr/>
          <p:nvPr/>
        </p:nvSpPr>
        <p:spPr>
          <a:xfrm>
            <a:off x="8107680" y="290322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Benefits</a:t>
            </a:r>
            <a:endParaRPr lang="en-US" sz="1950" dirty="0"/>
          </a:p>
        </p:txBody>
      </p:sp>
      <p:sp>
        <p:nvSpPr>
          <p:cNvPr id="10" name="Text 6"/>
          <p:cNvSpPr/>
          <p:nvPr/>
        </p:nvSpPr>
        <p:spPr>
          <a:xfrm>
            <a:off x="899160" y="3329940"/>
            <a:ext cx="319278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Predictive analytics uses statistical algorithms and machine learning techniques to identify the likelihood of future outcomes based on historical data.</a:t>
            </a:r>
            <a:endParaRPr lang="en-US" sz="1542"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7917180" y="2865120"/>
            <a:ext cx="396240" cy="396240"/>
          </a:xfrm>
          <a:prstGeom prst="rect">
            <a:avLst/>
          </a:prstGeom>
        </p:spPr>
      </p:pic>
      <p:pic>
        <p:nvPicPr>
          <p:cNvPr id="5" name="Image 3" descr="preencoded.png"/>
          <p:cNvPicPr>
            <a:picLocks noChangeAspect="1"/>
          </p:cNvPicPr>
          <p:nvPr/>
        </p:nvPicPr>
        <p:blipFill>
          <a:blip r:embed="rId5"/>
          <a:stretch>
            <a:fillRect/>
          </a:stretch>
        </p:blipFill>
        <p:spPr>
          <a:xfrm>
            <a:off x="4312920" y="286512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2865120"/>
            <a:ext cx="396240" cy="396240"/>
          </a:xfrm>
          <a:prstGeom prst="rect">
            <a:avLst/>
          </a:prstGeom>
        </p:spPr>
      </p:pic>
      <p:sp>
        <p:nvSpPr>
          <p:cNvPr id="7" name="Text 0"/>
          <p:cNvSpPr/>
          <p:nvPr/>
        </p:nvSpPr>
        <p:spPr>
          <a:xfrm>
            <a:off x="804672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8" name="Text 1"/>
          <p:cNvSpPr/>
          <p:nvPr/>
        </p:nvSpPr>
        <p:spPr>
          <a:xfrm>
            <a:off x="444246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2"/>
          <p:cNvSpPr/>
          <p:nvPr/>
        </p:nvSpPr>
        <p:spPr>
          <a:xfrm>
            <a:off x="830580" y="294132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0" name="Text 3"/>
          <p:cNvSpPr/>
          <p:nvPr/>
        </p:nvSpPr>
        <p:spPr>
          <a:xfrm>
            <a:off x="494538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Cleaning</a:t>
            </a:r>
            <a:endParaRPr lang="en-US" sz="1950" dirty="0"/>
          </a:p>
        </p:txBody>
      </p:sp>
      <p:sp>
        <p:nvSpPr>
          <p:cNvPr id="11" name="Text 4"/>
          <p:cNvSpPr/>
          <p:nvPr/>
        </p:nvSpPr>
        <p:spPr>
          <a:xfrm>
            <a:off x="855726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Feature Engineering</a:t>
            </a:r>
            <a:endParaRPr lang="en-US" sz="1950" dirty="0"/>
          </a:p>
        </p:txBody>
      </p:sp>
      <p:sp>
        <p:nvSpPr>
          <p:cNvPr id="12" name="Text 5"/>
          <p:cNvSpPr/>
          <p:nvPr/>
        </p:nvSpPr>
        <p:spPr>
          <a:xfrm>
            <a:off x="693420" y="181356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Data Collection and Preparation</a:t>
            </a:r>
            <a:endParaRPr lang="en-US" sz="3908" dirty="0"/>
          </a:p>
        </p:txBody>
      </p:sp>
      <p:sp>
        <p:nvSpPr>
          <p:cNvPr id="13" name="Text 6"/>
          <p:cNvSpPr/>
          <p:nvPr/>
        </p:nvSpPr>
        <p:spPr>
          <a:xfrm>
            <a:off x="1341120" y="2887980"/>
            <a:ext cx="294894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Sources</a:t>
            </a:r>
            <a:endParaRPr lang="en-US" sz="1950" dirty="0"/>
          </a:p>
        </p:txBody>
      </p:sp>
      <p:sp>
        <p:nvSpPr>
          <p:cNvPr id="14" name="Text 7"/>
          <p:cNvSpPr/>
          <p:nvPr/>
        </p:nvSpPr>
        <p:spPr>
          <a:xfrm>
            <a:off x="1341120" y="3322320"/>
            <a:ext cx="294894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Gathering data from various sources is crucial; these may include databases, APIs, and web scraping, each providing valuable insights.</a:t>
            </a:r>
            <a:endParaRPr lang="en-US" sz="1542" dirty="0"/>
          </a:p>
        </p:txBody>
      </p:sp>
      <p:sp>
        <p:nvSpPr>
          <p:cNvPr id="15" name="Text 8"/>
          <p:cNvSpPr/>
          <p:nvPr/>
        </p:nvSpPr>
        <p:spPr>
          <a:xfrm>
            <a:off x="4945380" y="3322320"/>
            <a:ext cx="2948940" cy="147828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Cleaning data ensures accuracy by removing duplicates, correcting errors, and handling missing values, which is essential for reliable analysis.</a:t>
            </a:r>
            <a:endParaRPr lang="en-US" sz="1542" dirty="0"/>
          </a:p>
        </p:txBody>
      </p:sp>
      <p:sp>
        <p:nvSpPr>
          <p:cNvPr id="16" name="Text 9"/>
          <p:cNvSpPr/>
          <p:nvPr/>
        </p:nvSpPr>
        <p:spPr>
          <a:xfrm>
            <a:off x="8557260" y="3322320"/>
            <a:ext cx="2948940" cy="172212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Creating new features from raw data can enhance model performance. This involves transforming existing variables or creating new ones to provide better predictive power.</a:t>
            </a:r>
            <a:endParaRPr lang="en-US" sz="1542"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505968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7" name="Text 1"/>
          <p:cNvSpPr/>
          <p:nvPr/>
        </p:nvSpPr>
        <p:spPr>
          <a:xfrm>
            <a:off x="6522720" y="28575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8" name="Text 2"/>
          <p:cNvSpPr/>
          <p:nvPr/>
        </p:nvSpPr>
        <p:spPr>
          <a:xfrm>
            <a:off x="6522720" y="45491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792480" y="3497580"/>
            <a:ext cx="2926080" cy="147828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Involves training models on labeled data, where the outcome is known, using algorithms such as linear regression, decision trees, and support vector machines.</a:t>
            </a:r>
            <a:endParaRPr lang="en-US" sz="1542" dirty="0"/>
          </a:p>
        </p:txBody>
      </p:sp>
      <p:sp>
        <p:nvSpPr>
          <p:cNvPr id="10" name="Text 4"/>
          <p:cNvSpPr/>
          <p:nvPr/>
        </p:nvSpPr>
        <p:spPr>
          <a:xfrm>
            <a:off x="8092440" y="247650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approach uses unlabeled data to discover patterns or groupings, with techniques like clustering and principal component analysis (PCA).</a:t>
            </a:r>
            <a:endParaRPr lang="en-US" sz="1542" dirty="0"/>
          </a:p>
        </p:txBody>
      </p:sp>
      <p:sp>
        <p:nvSpPr>
          <p:cNvPr id="11" name="Text 5"/>
          <p:cNvSpPr/>
          <p:nvPr/>
        </p:nvSpPr>
        <p:spPr>
          <a:xfrm>
            <a:off x="792480" y="296418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Supervised Learning</a:t>
            </a:r>
            <a:endParaRPr lang="en-US" sz="1950" dirty="0"/>
          </a:p>
        </p:txBody>
      </p:sp>
      <p:sp>
        <p:nvSpPr>
          <p:cNvPr id="12" name="Text 6"/>
          <p:cNvSpPr/>
          <p:nvPr/>
        </p:nvSpPr>
        <p:spPr>
          <a:xfrm>
            <a:off x="8092440" y="475488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Assessing model performance is vital. Common metrics include accuracy, precision, recall, and F1-score, helping to refine predictive models.</a:t>
            </a:r>
            <a:endParaRPr lang="en-US" sz="1542" dirty="0"/>
          </a:p>
        </p:txBody>
      </p:sp>
      <p:sp>
        <p:nvSpPr>
          <p:cNvPr id="13" name="Text 7"/>
          <p:cNvSpPr/>
          <p:nvPr/>
        </p:nvSpPr>
        <p:spPr>
          <a:xfrm>
            <a:off x="8092440" y="194310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Unsupervised Learning</a:t>
            </a:r>
            <a:endParaRPr lang="en-US" sz="1950" dirty="0"/>
          </a:p>
        </p:txBody>
      </p:sp>
      <p:sp>
        <p:nvSpPr>
          <p:cNvPr id="14" name="Text 8"/>
          <p:cNvSpPr/>
          <p:nvPr/>
        </p:nvSpPr>
        <p:spPr>
          <a:xfrm>
            <a:off x="693420" y="88392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Machine Learning Fundamentals</a:t>
            </a:r>
            <a:endParaRPr lang="en-US" sz="3908" dirty="0"/>
          </a:p>
        </p:txBody>
      </p:sp>
      <p:sp>
        <p:nvSpPr>
          <p:cNvPr id="15" name="Text 9"/>
          <p:cNvSpPr/>
          <p:nvPr/>
        </p:nvSpPr>
        <p:spPr>
          <a:xfrm>
            <a:off x="8092440" y="422148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Evaluation Metrics</a:t>
            </a:r>
            <a:endParaRPr lang="en-US" sz="195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4373880" y="2750820"/>
            <a:ext cx="3451860" cy="2209800"/>
          </a:xfrm>
          <a:prstGeom prst="rect">
            <a:avLst/>
          </a:prstGeom>
        </p:spPr>
      </p:pic>
      <p:pic>
        <p:nvPicPr>
          <p:cNvPr id="5" name="Image 3" descr="preencoded.png"/>
          <p:cNvPicPr>
            <a:picLocks noChangeAspect="1"/>
          </p:cNvPicPr>
          <p:nvPr/>
        </p:nvPicPr>
        <p:blipFill>
          <a:blip r:embed="rId5"/>
          <a:stretch>
            <a:fillRect/>
          </a:stretch>
        </p:blipFill>
        <p:spPr>
          <a:xfrm>
            <a:off x="701040" y="2750820"/>
            <a:ext cx="3451860" cy="2209800"/>
          </a:xfrm>
          <a:prstGeom prst="rect">
            <a:avLst/>
          </a:prstGeom>
        </p:spPr>
      </p:pic>
      <p:pic>
        <p:nvPicPr>
          <p:cNvPr id="6" name="Image 4" descr="preencoded.png"/>
          <p:cNvPicPr>
            <a:picLocks noChangeAspect="1"/>
          </p:cNvPicPr>
          <p:nvPr/>
        </p:nvPicPr>
        <p:blipFill>
          <a:blip r:embed="rId5"/>
          <a:stretch>
            <a:fillRect/>
          </a:stretch>
        </p:blipFill>
        <p:spPr>
          <a:xfrm>
            <a:off x="8046720" y="2750820"/>
            <a:ext cx="3451860" cy="2209800"/>
          </a:xfrm>
          <a:prstGeom prst="rect">
            <a:avLst/>
          </a:prstGeom>
        </p:spPr>
      </p:pic>
      <p:sp>
        <p:nvSpPr>
          <p:cNvPr id="7" name="Text 0"/>
          <p:cNvSpPr/>
          <p:nvPr/>
        </p:nvSpPr>
        <p:spPr>
          <a:xfrm>
            <a:off x="4594860" y="329946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involves selecting algorithms, fitting the model to the training dataset, and tuning hyperparameters for optimal performance.</a:t>
            </a:r>
            <a:endParaRPr lang="en-US" sz="1542" dirty="0"/>
          </a:p>
        </p:txBody>
      </p:sp>
      <p:sp>
        <p:nvSpPr>
          <p:cNvPr id="8" name="Text 1"/>
          <p:cNvSpPr/>
          <p:nvPr/>
        </p:nvSpPr>
        <p:spPr>
          <a:xfrm>
            <a:off x="8267700" y="360426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After training, models can predict future outcomes, and interpreting results helps understand which factors most influence predictions.</a:t>
            </a:r>
            <a:endParaRPr lang="en-US" sz="1542" dirty="0"/>
          </a:p>
        </p:txBody>
      </p:sp>
      <p:sp>
        <p:nvSpPr>
          <p:cNvPr id="9" name="Text 2"/>
          <p:cNvSpPr/>
          <p:nvPr/>
        </p:nvSpPr>
        <p:spPr>
          <a:xfrm>
            <a:off x="4594860" y="287274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Model Training</a:t>
            </a:r>
            <a:endParaRPr lang="en-US" sz="1933" dirty="0"/>
          </a:p>
        </p:txBody>
      </p:sp>
      <p:sp>
        <p:nvSpPr>
          <p:cNvPr id="10" name="Text 3"/>
          <p:cNvSpPr/>
          <p:nvPr/>
        </p:nvSpPr>
        <p:spPr>
          <a:xfrm>
            <a:off x="693420" y="189738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Implementing Predictive Models in Python</a:t>
            </a:r>
            <a:endParaRPr lang="en-US" sz="3867" dirty="0"/>
          </a:p>
        </p:txBody>
      </p:sp>
      <p:sp>
        <p:nvSpPr>
          <p:cNvPr id="11" name="Text 4"/>
          <p:cNvSpPr/>
          <p:nvPr/>
        </p:nvSpPr>
        <p:spPr>
          <a:xfrm>
            <a:off x="922020" y="2872740"/>
            <a:ext cx="3009900" cy="312420"/>
          </a:xfrm>
          <a:prstGeom prst="rect">
            <a:avLst/>
          </a:prstGeom>
          <a:noFill/>
          <a:ln/>
        </p:spPr>
        <p:txBody>
          <a:bodyPr wrap="non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Libraries and Tools</a:t>
            </a:r>
            <a:endParaRPr lang="en-US" sz="1933" dirty="0"/>
          </a:p>
        </p:txBody>
      </p:sp>
      <p:sp>
        <p:nvSpPr>
          <p:cNvPr id="12" name="Text 5"/>
          <p:cNvSpPr/>
          <p:nvPr/>
        </p:nvSpPr>
        <p:spPr>
          <a:xfrm>
            <a:off x="8267700" y="2872740"/>
            <a:ext cx="3009900" cy="617220"/>
          </a:xfrm>
          <a:prstGeom prst="rect">
            <a:avLst/>
          </a:prstGeom>
          <a:noFill/>
          <a:ln/>
        </p:spPr>
        <p:txBody>
          <a:bodyPr wrap="square" lIns="0" tIns="0" rIns="0" bIns="0" rtlCol="0" anchor="t"/>
          <a:lstStyle/>
          <a:p>
            <a:pPr algn="ctr">
              <a:lnSpc>
                <a:spcPts val="2417"/>
              </a:lnSpc>
            </a:pPr>
            <a:r>
              <a:rPr lang="en-US" sz="1933" dirty="0">
                <a:solidFill>
                  <a:srgbClr val="585858"/>
                </a:solidFill>
                <a:latin typeface="思源宋体-思源宋体-ExtraLight" pitchFamily="34" charset="0"/>
                <a:ea typeface="思源宋体-思源宋体-ExtraLight" pitchFamily="34" charset="-122"/>
                <a:cs typeface="思源宋体-思源宋体-ExtraLight" pitchFamily="34" charset="-120"/>
              </a:rPr>
              <a:t>Prediction and Interpretation</a:t>
            </a:r>
            <a:endParaRPr lang="en-US" sz="1933" dirty="0"/>
          </a:p>
        </p:txBody>
      </p:sp>
      <p:sp>
        <p:nvSpPr>
          <p:cNvPr id="13" name="Text 6"/>
          <p:cNvSpPr/>
          <p:nvPr/>
        </p:nvSpPr>
        <p:spPr>
          <a:xfrm>
            <a:off x="922020" y="3299460"/>
            <a:ext cx="300990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Python libraries such as Scikit-learn, Pandas, and Matplotlib are widely used for data manipulation, model building, and visualization.</a:t>
            </a:r>
            <a:endParaRPr lang="en-US" sz="1542"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6596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6596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65960"/>
            <a:ext cx="3787140" cy="3787140"/>
          </a:xfrm>
          <a:prstGeom prst="rect">
            <a:avLst/>
          </a:prstGeom>
        </p:spPr>
      </p:pic>
      <p:sp>
        <p:nvSpPr>
          <p:cNvPr id="6" name="Text 0"/>
          <p:cNvSpPr/>
          <p:nvPr/>
        </p:nvSpPr>
        <p:spPr>
          <a:xfrm>
            <a:off x="6697980" y="4846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7" name="Text 1"/>
          <p:cNvSpPr/>
          <p:nvPr/>
        </p:nvSpPr>
        <p:spPr>
          <a:xfrm>
            <a:off x="4709160" y="37033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697980" y="255270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9" name="Text 3"/>
          <p:cNvSpPr/>
          <p:nvPr/>
        </p:nvSpPr>
        <p:spPr>
          <a:xfrm>
            <a:off x="8092440" y="434340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Ethical Considerations</a:t>
            </a:r>
            <a:endParaRPr lang="en-US" sz="1950" dirty="0"/>
          </a:p>
        </p:txBody>
      </p:sp>
      <p:sp>
        <p:nvSpPr>
          <p:cNvPr id="10" name="Text 4"/>
          <p:cNvSpPr/>
          <p:nvPr/>
        </p:nvSpPr>
        <p:spPr>
          <a:xfrm>
            <a:off x="693420" y="100584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Challenges in Predictive Analytics</a:t>
            </a:r>
            <a:endParaRPr lang="en-US" sz="3908" dirty="0"/>
          </a:p>
        </p:txBody>
      </p:sp>
      <p:sp>
        <p:nvSpPr>
          <p:cNvPr id="11" name="Text 5"/>
          <p:cNvSpPr/>
          <p:nvPr/>
        </p:nvSpPr>
        <p:spPr>
          <a:xfrm>
            <a:off x="8092440" y="2598420"/>
            <a:ext cx="3322320" cy="12344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This occurs when a model learns noise in the training data rather than the underlying patterns, resulting in poor performance on new data.</a:t>
            </a:r>
            <a:endParaRPr lang="en-US" sz="1542" dirty="0"/>
          </a:p>
        </p:txBody>
      </p:sp>
      <p:sp>
        <p:nvSpPr>
          <p:cNvPr id="12" name="Text 6"/>
          <p:cNvSpPr/>
          <p:nvPr/>
        </p:nvSpPr>
        <p:spPr>
          <a:xfrm>
            <a:off x="792480" y="3086100"/>
            <a:ext cx="2926080" cy="312420"/>
          </a:xfrm>
          <a:prstGeom prst="rect">
            <a:avLst/>
          </a:prstGeom>
          <a:noFill/>
          <a:ln/>
        </p:spPr>
        <p:txBody>
          <a:bodyPr wrap="none" lIns="0" tIns="0" rIns="0" bIns="0" rtlCol="0" anchor="t"/>
          <a:lstStyle/>
          <a:p>
            <a:pPr algn="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Data Quality Issues</a:t>
            </a:r>
            <a:endParaRPr lang="en-US" sz="1950" dirty="0"/>
          </a:p>
        </p:txBody>
      </p:sp>
      <p:sp>
        <p:nvSpPr>
          <p:cNvPr id="13" name="Text 7"/>
          <p:cNvSpPr/>
          <p:nvPr/>
        </p:nvSpPr>
        <p:spPr>
          <a:xfrm>
            <a:off x="8092440" y="2072640"/>
            <a:ext cx="332232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Overfitting</a:t>
            </a:r>
            <a:endParaRPr lang="en-US" sz="1950" dirty="0"/>
          </a:p>
        </p:txBody>
      </p:sp>
      <p:sp>
        <p:nvSpPr>
          <p:cNvPr id="14" name="Text 8"/>
          <p:cNvSpPr/>
          <p:nvPr/>
        </p:nvSpPr>
        <p:spPr>
          <a:xfrm>
            <a:off x="792480" y="3619500"/>
            <a:ext cx="2926080" cy="123444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Poor data quality can lead to inaccurate predictions. It's essential to address issues related to data integrity and consistency.</a:t>
            </a:r>
            <a:endParaRPr lang="en-US" sz="1542" dirty="0"/>
          </a:p>
        </p:txBody>
      </p:sp>
      <p:sp>
        <p:nvSpPr>
          <p:cNvPr id="15" name="Text 9"/>
          <p:cNvSpPr/>
          <p:nvPr/>
        </p:nvSpPr>
        <p:spPr>
          <a:xfrm>
            <a:off x="8092440" y="4876800"/>
            <a:ext cx="332232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Using predictive analytics raises ethical issues, including biases in data and decisions. Ensuring fair and responsible use is crucial.</a:t>
            </a:r>
            <a:endParaRPr lang="en-US" sz="1542"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503420" y="1874520"/>
            <a:ext cx="3192780" cy="2110740"/>
          </a:xfrm>
          <a:prstGeom prst="rect">
            <a:avLst/>
          </a:prstGeom>
        </p:spPr>
      </p:pic>
      <p:pic>
        <p:nvPicPr>
          <p:cNvPr id="4" name="Image 2" descr="preencoded.png"/>
          <p:cNvPicPr>
            <a:picLocks noChangeAspect="1"/>
          </p:cNvPicPr>
          <p:nvPr/>
        </p:nvPicPr>
        <p:blipFill>
          <a:blip r:embed="rId5"/>
          <a:stretch>
            <a:fillRect/>
          </a:stretch>
        </p:blipFill>
        <p:spPr>
          <a:xfrm>
            <a:off x="800100" y="1874520"/>
            <a:ext cx="3192780" cy="2110740"/>
          </a:xfrm>
          <a:prstGeom prst="rect">
            <a:avLst/>
          </a:prstGeom>
        </p:spPr>
      </p:pic>
      <p:pic>
        <p:nvPicPr>
          <p:cNvPr id="5" name="Image 3" descr="preencoded.png"/>
          <p:cNvPicPr>
            <a:picLocks noChangeAspect="1"/>
          </p:cNvPicPr>
          <p:nvPr/>
        </p:nvPicPr>
        <p:blipFill>
          <a:blip r:embed="rId6"/>
          <a:stretch>
            <a:fillRect/>
          </a:stretch>
        </p:blipFill>
        <p:spPr>
          <a:xfrm>
            <a:off x="8206740" y="1874520"/>
            <a:ext cx="3192780" cy="2110740"/>
          </a:xfrm>
          <a:prstGeom prst="rect">
            <a:avLst/>
          </a:prstGeom>
        </p:spPr>
      </p:pic>
      <p:sp>
        <p:nvSpPr>
          <p:cNvPr id="6" name="Text 0"/>
          <p:cNvSpPr/>
          <p:nvPr/>
        </p:nvSpPr>
        <p:spPr>
          <a:xfrm>
            <a:off x="8206740" y="46024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As predictive analytics evolves, the ability to personalize customer experiences will improve, driving engagement and loyalty.</a:t>
            </a:r>
            <a:endParaRPr lang="en-US" sz="1542" dirty="0"/>
          </a:p>
        </p:txBody>
      </p:sp>
      <p:sp>
        <p:nvSpPr>
          <p:cNvPr id="7" name="Text 1"/>
          <p:cNvSpPr/>
          <p:nvPr/>
        </p:nvSpPr>
        <p:spPr>
          <a:xfrm>
            <a:off x="4503420" y="46024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Businesses are increasingly leveraging real-time data for immediate decision-making, enhancing agility and responsiveness.</a:t>
            </a:r>
            <a:endParaRPr lang="en-US" sz="1542" dirty="0"/>
          </a:p>
        </p:txBody>
      </p:sp>
      <p:sp>
        <p:nvSpPr>
          <p:cNvPr id="8" name="Text 2"/>
          <p:cNvSpPr/>
          <p:nvPr/>
        </p:nvSpPr>
        <p:spPr>
          <a:xfrm>
            <a:off x="800100" y="417576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AI Integration</a:t>
            </a:r>
            <a:endParaRPr lang="en-US" sz="1950" dirty="0"/>
          </a:p>
        </p:txBody>
      </p:sp>
      <p:sp>
        <p:nvSpPr>
          <p:cNvPr id="9" name="Text 3"/>
          <p:cNvSpPr/>
          <p:nvPr/>
        </p:nvSpPr>
        <p:spPr>
          <a:xfrm>
            <a:off x="693420" y="92202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Future Trends in Predictive Analytics</a:t>
            </a:r>
            <a:endParaRPr lang="en-US" sz="3883" dirty="0"/>
          </a:p>
        </p:txBody>
      </p:sp>
      <p:sp>
        <p:nvSpPr>
          <p:cNvPr id="10" name="Text 4"/>
          <p:cNvSpPr/>
          <p:nvPr/>
        </p:nvSpPr>
        <p:spPr>
          <a:xfrm>
            <a:off x="8206740" y="417576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Personalization</a:t>
            </a:r>
            <a:endParaRPr lang="en-US" sz="1950" dirty="0"/>
          </a:p>
        </p:txBody>
      </p:sp>
      <p:sp>
        <p:nvSpPr>
          <p:cNvPr id="11" name="Text 5"/>
          <p:cNvSpPr/>
          <p:nvPr/>
        </p:nvSpPr>
        <p:spPr>
          <a:xfrm>
            <a:off x="800100" y="4602480"/>
            <a:ext cx="3192780" cy="1234440"/>
          </a:xfrm>
          <a:prstGeom prst="rect">
            <a:avLst/>
          </a:prstGeom>
          <a:noFill/>
          <a:ln/>
        </p:spPr>
        <p:txBody>
          <a:bodyPr wrap="square" lIns="0" tIns="0" rIns="0" bIns="0" rtlCol="0" anchor="t"/>
          <a:lstStyle/>
          <a:p>
            <a:pPr algn="ct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 integration of artificial intelligence will enable more sophisticated predictive capabilities, providing deeper insights and automation.</a:t>
            </a:r>
            <a:endParaRPr lang="en-US" sz="1542" dirty="0"/>
          </a:p>
        </p:txBody>
      </p:sp>
      <p:sp>
        <p:nvSpPr>
          <p:cNvPr id="12" name="Text 6"/>
          <p:cNvSpPr/>
          <p:nvPr/>
        </p:nvSpPr>
        <p:spPr>
          <a:xfrm>
            <a:off x="4503420" y="4175760"/>
            <a:ext cx="3192780" cy="312420"/>
          </a:xfrm>
          <a:prstGeom prst="rect">
            <a:avLst/>
          </a:prstGeom>
          <a:noFill/>
          <a:ln/>
        </p:spPr>
        <p:txBody>
          <a:bodyPr wrap="none" lIns="0" tIns="0" rIns="0" bIns="0" rtlCol="0" anchor="t"/>
          <a:lstStyle/>
          <a:p>
            <a:pPr algn="ct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Real-time Analytics</a:t>
            </a:r>
            <a:endParaRPr lang="en-US" sz="195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4206240" y="1958340"/>
            <a:ext cx="3787140" cy="3787140"/>
          </a:xfrm>
          <a:prstGeom prst="rect">
            <a:avLst/>
          </a:prstGeom>
        </p:spPr>
      </p:pic>
      <p:pic>
        <p:nvPicPr>
          <p:cNvPr id="4" name="Image 2" descr="preencoded.png"/>
          <p:cNvPicPr>
            <a:picLocks noChangeAspect="1"/>
          </p:cNvPicPr>
          <p:nvPr/>
        </p:nvPicPr>
        <p:blipFill>
          <a:blip r:embed="rId5"/>
          <a:stretch>
            <a:fillRect/>
          </a:stretch>
        </p:blipFill>
        <p:spPr>
          <a:xfrm>
            <a:off x="4206240" y="1958340"/>
            <a:ext cx="3787140" cy="3787140"/>
          </a:xfrm>
          <a:prstGeom prst="rect">
            <a:avLst/>
          </a:prstGeom>
        </p:spPr>
      </p:pic>
      <p:pic>
        <p:nvPicPr>
          <p:cNvPr id="5" name="Image 3" descr="preencoded.png"/>
          <p:cNvPicPr>
            <a:picLocks noChangeAspect="1"/>
          </p:cNvPicPr>
          <p:nvPr/>
        </p:nvPicPr>
        <p:blipFill>
          <a:blip r:embed="rId6"/>
          <a:stretch>
            <a:fillRect/>
          </a:stretch>
        </p:blipFill>
        <p:spPr>
          <a:xfrm>
            <a:off x="4206240" y="1958340"/>
            <a:ext cx="3787140" cy="3787140"/>
          </a:xfrm>
          <a:prstGeom prst="rect">
            <a:avLst/>
          </a:prstGeom>
        </p:spPr>
      </p:pic>
      <p:sp>
        <p:nvSpPr>
          <p:cNvPr id="6" name="Text 0"/>
          <p:cNvSpPr/>
          <p:nvPr/>
        </p:nvSpPr>
        <p:spPr>
          <a:xfrm>
            <a:off x="6880860" y="268224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7" name="Text 1"/>
          <p:cNvSpPr/>
          <p:nvPr/>
        </p:nvSpPr>
        <p:spPr>
          <a:xfrm>
            <a:off x="4724400" y="347472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8" name="Text 2"/>
          <p:cNvSpPr/>
          <p:nvPr/>
        </p:nvSpPr>
        <p:spPr>
          <a:xfrm>
            <a:off x="6484620" y="4945380"/>
            <a:ext cx="137160" cy="312420"/>
          </a:xfrm>
          <a:prstGeom prst="rect">
            <a:avLst/>
          </a:prstGeom>
          <a:noFill/>
          <a:ln/>
        </p:spPr>
        <p:txBody>
          <a:bodyPr wrap="none" lIns="0" tIns="0" rIns="0" bIns="0" rtlCol="0" anchor="t"/>
          <a:lstStyle/>
          <a:p>
            <a:pPr>
              <a:lnSpc>
                <a:spcPts val="2417"/>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9" name="Text 3"/>
          <p:cNvSpPr/>
          <p:nvPr/>
        </p:nvSpPr>
        <p:spPr>
          <a:xfrm>
            <a:off x="792480" y="3451860"/>
            <a:ext cx="2926080" cy="312420"/>
          </a:xfrm>
          <a:prstGeom prst="rect">
            <a:avLst/>
          </a:prstGeom>
          <a:noFill/>
          <a:ln/>
        </p:spPr>
        <p:txBody>
          <a:bodyPr wrap="none" lIns="0" tIns="0" rIns="0" bIns="0" rtlCol="0" anchor="t"/>
          <a:lstStyle/>
          <a:p>
            <a:pPr algn="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Understanding Basics</a:t>
            </a:r>
            <a:endParaRPr lang="en-US" sz="1950" dirty="0"/>
          </a:p>
        </p:txBody>
      </p:sp>
      <p:sp>
        <p:nvSpPr>
          <p:cNvPr id="10" name="Text 4"/>
          <p:cNvSpPr/>
          <p:nvPr/>
        </p:nvSpPr>
        <p:spPr>
          <a:xfrm>
            <a:off x="792480" y="3985260"/>
            <a:ext cx="2926080" cy="495300"/>
          </a:xfrm>
          <a:prstGeom prst="rect">
            <a:avLst/>
          </a:prstGeom>
          <a:noFill/>
          <a:ln/>
        </p:spPr>
        <p:txBody>
          <a:bodyPr wrap="square" lIns="0" tIns="0" rIns="0" bIns="0" rtlCol="0" anchor="t"/>
          <a:lstStyle/>
          <a:p>
            <a:pPr algn="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Learn foundational concepts of predictive analytics.</a:t>
            </a:r>
            <a:endParaRPr lang="en-US" sz="1542" dirty="0"/>
          </a:p>
        </p:txBody>
      </p:sp>
      <p:sp>
        <p:nvSpPr>
          <p:cNvPr id="11" name="Text 5"/>
          <p:cNvSpPr/>
          <p:nvPr/>
        </p:nvSpPr>
        <p:spPr>
          <a:xfrm>
            <a:off x="8092440" y="447294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Overcoming Challenges</a:t>
            </a:r>
            <a:endParaRPr lang="en-US" sz="1950" dirty="0"/>
          </a:p>
        </p:txBody>
      </p:sp>
      <p:sp>
        <p:nvSpPr>
          <p:cNvPr id="12" name="Text 6"/>
          <p:cNvSpPr/>
          <p:nvPr/>
        </p:nvSpPr>
        <p:spPr>
          <a:xfrm>
            <a:off x="8092440" y="2430780"/>
            <a:ext cx="3322320" cy="312420"/>
          </a:xfrm>
          <a:prstGeom prst="rect">
            <a:avLst/>
          </a:prstGeom>
          <a:noFill/>
          <a:ln/>
        </p:spPr>
        <p:txBody>
          <a:bodyPr wrap="none" lIns="0" tIns="0" rIns="0" bIns="0" rtlCol="0" anchor="t"/>
          <a:lstStyle/>
          <a:p>
            <a:pPr>
              <a:lnSpc>
                <a:spcPts val="2433"/>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Utilizing Methods</a:t>
            </a:r>
            <a:endParaRPr lang="en-US" sz="1950" dirty="0"/>
          </a:p>
        </p:txBody>
      </p:sp>
      <p:sp>
        <p:nvSpPr>
          <p:cNvPr id="13" name="Text 7"/>
          <p:cNvSpPr/>
          <p:nvPr/>
        </p:nvSpPr>
        <p:spPr>
          <a:xfrm>
            <a:off x="8092440" y="296418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Apply various methods to extract insights from data.</a:t>
            </a:r>
            <a:endParaRPr lang="en-US" sz="1542" dirty="0"/>
          </a:p>
        </p:txBody>
      </p:sp>
      <p:sp>
        <p:nvSpPr>
          <p:cNvPr id="14" name="Text 8"/>
          <p:cNvSpPr/>
          <p:nvPr/>
        </p:nvSpPr>
        <p:spPr>
          <a:xfrm>
            <a:off x="8092440" y="5006340"/>
            <a:ext cx="332232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Identify and address common obstacles in implementation.</a:t>
            </a:r>
            <a:endParaRPr lang="en-US" sz="1542" dirty="0"/>
          </a:p>
        </p:txBody>
      </p:sp>
      <p:sp>
        <p:nvSpPr>
          <p:cNvPr id="15" name="Text 9"/>
          <p:cNvSpPr/>
          <p:nvPr/>
        </p:nvSpPr>
        <p:spPr>
          <a:xfrm>
            <a:off x="693420" y="1120140"/>
            <a:ext cx="10820400" cy="617220"/>
          </a:xfrm>
          <a:prstGeom prst="rect">
            <a:avLst/>
          </a:prstGeom>
          <a:noFill/>
          <a:ln/>
        </p:spPr>
        <p:txBody>
          <a:bodyPr wrap="none" lIns="0" tIns="0" rIns="0" bIns="0" rtlCol="0" anchor="t"/>
          <a:lstStyle/>
          <a:p>
            <a:pPr>
              <a:lnSpc>
                <a:spcPts val="4850"/>
              </a:lnSpc>
            </a:pPr>
            <a:r>
              <a:rPr lang="en-US" sz="3883" dirty="0">
                <a:solidFill>
                  <a:srgbClr val="292929"/>
                </a:solidFill>
                <a:latin typeface="思源宋体-思源宋体-ExtraLight" pitchFamily="34" charset="0"/>
                <a:ea typeface="思源宋体-思源宋体-ExtraLight" pitchFamily="34" charset="-122"/>
                <a:cs typeface="思源宋体-思源宋体-ExtraLight" pitchFamily="34" charset="-120"/>
              </a:rPr>
              <a:t>Harnessing Predictive Analytics</a:t>
            </a:r>
            <a:endParaRPr lang="en-US" sz="3883"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2339340"/>
          </a:xfrm>
          <a:prstGeom prst="rect">
            <a:avLst/>
          </a:prstGeom>
        </p:spPr>
      </p:pic>
      <p:sp>
        <p:nvSpPr>
          <p:cNvPr id="4" name="Text 0"/>
          <p:cNvSpPr/>
          <p:nvPr/>
        </p:nvSpPr>
        <p:spPr>
          <a:xfrm>
            <a:off x="693420" y="4800600"/>
            <a:ext cx="1082040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Machine learning algorithms are vital tools in data analysis and artificial intelligence. They enable systems to learn from data, identify patterns, and make decisions with minimal human intervention.</a:t>
            </a:r>
            <a:endParaRPr lang="en-US" sz="1542" dirty="0"/>
          </a:p>
        </p:txBody>
      </p:sp>
      <p:sp>
        <p:nvSpPr>
          <p:cNvPr id="5" name="Text 1"/>
          <p:cNvSpPr/>
          <p:nvPr/>
        </p:nvSpPr>
        <p:spPr>
          <a:xfrm>
            <a:off x="693420" y="2880360"/>
            <a:ext cx="10820400" cy="1699260"/>
          </a:xfrm>
          <a:prstGeom prst="rect">
            <a:avLst/>
          </a:prstGeom>
          <a:noFill/>
          <a:ln/>
        </p:spPr>
        <p:txBody>
          <a:bodyPr wrap="square" lIns="0" tIns="0" rIns="0" bIns="0" rtlCol="0" anchor="t"/>
          <a:lstStyle/>
          <a:p>
            <a:pPr>
              <a:lnSpc>
                <a:spcPts val="6675"/>
              </a:lnSpc>
            </a:pPr>
            <a:r>
              <a:rPr lang="en-US" sz="5341" dirty="0">
                <a:solidFill>
                  <a:srgbClr val="292929"/>
                </a:solidFill>
                <a:latin typeface="思源宋体-思源宋体-ExtraLight" pitchFamily="34" charset="0"/>
                <a:ea typeface="思源宋体-思源宋体-ExtraLight" pitchFamily="34" charset="-122"/>
                <a:cs typeface="思源宋体-思源宋体-ExtraLight" pitchFamily="34" charset="-120"/>
              </a:rPr>
              <a:t>Introduction to Machine Learning Algorithms</a:t>
            </a:r>
            <a:endParaRPr lang="en-US" sz="5341"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4" name="Text 0"/>
          <p:cNvSpPr/>
          <p:nvPr/>
        </p:nvSpPr>
        <p:spPr>
          <a:xfrm>
            <a:off x="899160" y="37033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Models are trained on labeled data to map inputs to correct outputs.</a:t>
            </a:r>
            <a:endParaRPr lang="en-US" sz="1542" dirty="0"/>
          </a:p>
        </p:txBody>
      </p:sp>
      <p:sp>
        <p:nvSpPr>
          <p:cNvPr id="5" name="Text 1"/>
          <p:cNvSpPr/>
          <p:nvPr/>
        </p:nvSpPr>
        <p:spPr>
          <a:xfrm>
            <a:off x="810768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Reinforcement Learning</a:t>
            </a:r>
            <a:endParaRPr lang="en-US" sz="1950" dirty="0"/>
          </a:p>
        </p:txBody>
      </p:sp>
      <p:sp>
        <p:nvSpPr>
          <p:cNvPr id="6" name="Text 2"/>
          <p:cNvSpPr/>
          <p:nvPr/>
        </p:nvSpPr>
        <p:spPr>
          <a:xfrm>
            <a:off x="693420" y="2316480"/>
            <a:ext cx="10820400" cy="624840"/>
          </a:xfrm>
          <a:prstGeom prst="rect">
            <a:avLst/>
          </a:prstGeom>
          <a:noFill/>
          <a:ln/>
        </p:spPr>
        <p:txBody>
          <a:bodyPr wrap="none" lIns="0" tIns="0" rIns="0" bIns="0" rtlCol="0" anchor="t"/>
          <a:lstStyle/>
          <a:p>
            <a:pPr>
              <a:lnSpc>
                <a:spcPts val="4891"/>
              </a:lnSpc>
            </a:pPr>
            <a:r>
              <a:rPr lang="en-US" sz="3908" dirty="0">
                <a:solidFill>
                  <a:srgbClr val="292929"/>
                </a:solidFill>
                <a:latin typeface="思源宋体-思源宋体-ExtraLight" pitchFamily="34" charset="0"/>
                <a:ea typeface="思源宋体-思源宋体-ExtraLight" pitchFamily="34" charset="-122"/>
                <a:cs typeface="思源宋体-思源宋体-ExtraLight" pitchFamily="34" charset="-120"/>
              </a:rPr>
              <a:t>Types of Machine Learning</a:t>
            </a:r>
            <a:endParaRPr lang="en-US" sz="3908" dirty="0"/>
          </a:p>
        </p:txBody>
      </p:sp>
      <p:sp>
        <p:nvSpPr>
          <p:cNvPr id="7" name="Text 3"/>
          <p:cNvSpPr/>
          <p:nvPr/>
        </p:nvSpPr>
        <p:spPr>
          <a:xfrm>
            <a:off x="4503420" y="3703320"/>
            <a:ext cx="3192780" cy="4953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Analyzes unlabeled data to identify patterns and groupings.</a:t>
            </a:r>
            <a:endParaRPr lang="en-US" sz="1542" dirty="0"/>
          </a:p>
        </p:txBody>
      </p:sp>
      <p:sp>
        <p:nvSpPr>
          <p:cNvPr id="8" name="Text 4"/>
          <p:cNvSpPr/>
          <p:nvPr/>
        </p:nvSpPr>
        <p:spPr>
          <a:xfrm>
            <a:off x="8107680" y="3703320"/>
            <a:ext cx="3192780" cy="73914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Agents make decisions to maximize cumulative reward in an environment.</a:t>
            </a:r>
            <a:endParaRPr lang="en-US" sz="1542" dirty="0"/>
          </a:p>
        </p:txBody>
      </p:sp>
      <p:sp>
        <p:nvSpPr>
          <p:cNvPr id="9" name="Text 5"/>
          <p:cNvSpPr/>
          <p:nvPr/>
        </p:nvSpPr>
        <p:spPr>
          <a:xfrm>
            <a:off x="450342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Unsupervised Learning</a:t>
            </a:r>
            <a:endParaRPr lang="en-US" sz="1950" dirty="0"/>
          </a:p>
        </p:txBody>
      </p:sp>
      <p:sp>
        <p:nvSpPr>
          <p:cNvPr id="10" name="Text 6"/>
          <p:cNvSpPr/>
          <p:nvPr/>
        </p:nvSpPr>
        <p:spPr>
          <a:xfrm>
            <a:off x="899160" y="3268980"/>
            <a:ext cx="3192780" cy="312420"/>
          </a:xfrm>
          <a:prstGeom prst="rect">
            <a:avLst/>
          </a:prstGeom>
          <a:noFill/>
          <a:ln/>
        </p:spPr>
        <p:txBody>
          <a:bodyPr wrap="none" lIns="0" tIns="0" rIns="0" bIns="0" rtlCol="0" anchor="t"/>
          <a:lstStyle/>
          <a:p>
            <a:pPr>
              <a:lnSpc>
                <a:spcPts val="2442"/>
              </a:lnSpc>
            </a:pPr>
            <a:r>
              <a:rPr lang="en-US" sz="1950" dirty="0">
                <a:solidFill>
                  <a:srgbClr val="292929"/>
                </a:solidFill>
                <a:latin typeface="思源宋体-思源宋体-ExtraLight" pitchFamily="34" charset="0"/>
                <a:ea typeface="思源宋体-思源宋体-ExtraLight" pitchFamily="34" charset="-122"/>
                <a:cs typeface="思源宋体-思源宋体-ExtraLight" pitchFamily="34" charset="-120"/>
              </a:rPr>
              <a:t>Supervised Learning</a:t>
            </a:r>
            <a:endParaRPr lang="en-US" sz="195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6111240" y="4061460"/>
            <a:ext cx="396240" cy="396240"/>
          </a:xfrm>
          <a:prstGeom prst="rect">
            <a:avLst/>
          </a:prstGeom>
        </p:spPr>
      </p:pic>
      <p:pic>
        <p:nvPicPr>
          <p:cNvPr id="5" name="Image 3" descr="preencoded.png"/>
          <p:cNvPicPr>
            <a:picLocks noChangeAspect="1"/>
          </p:cNvPicPr>
          <p:nvPr/>
        </p:nvPicPr>
        <p:blipFill>
          <a:blip r:embed="rId5"/>
          <a:stretch>
            <a:fillRect/>
          </a:stretch>
        </p:blipFill>
        <p:spPr>
          <a:xfrm>
            <a:off x="701040" y="4061460"/>
            <a:ext cx="396240" cy="396240"/>
          </a:xfrm>
          <a:prstGeom prst="rect">
            <a:avLst/>
          </a:prstGeom>
        </p:spPr>
      </p:pic>
      <p:pic>
        <p:nvPicPr>
          <p:cNvPr id="6" name="Image 4" descr="preencoded.png"/>
          <p:cNvPicPr>
            <a:picLocks noChangeAspect="1"/>
          </p:cNvPicPr>
          <p:nvPr/>
        </p:nvPicPr>
        <p:blipFill>
          <a:blip r:embed="rId5"/>
          <a:stretch>
            <a:fillRect/>
          </a:stretch>
        </p:blipFill>
        <p:spPr>
          <a:xfrm>
            <a:off x="701040" y="2407920"/>
            <a:ext cx="396240" cy="396240"/>
          </a:xfrm>
          <a:prstGeom prst="rect">
            <a:avLst/>
          </a:prstGeom>
        </p:spPr>
      </p:pic>
      <p:pic>
        <p:nvPicPr>
          <p:cNvPr id="7" name="Image 5" descr="preencoded.png"/>
          <p:cNvPicPr>
            <a:picLocks noChangeAspect="1"/>
          </p:cNvPicPr>
          <p:nvPr/>
        </p:nvPicPr>
        <p:blipFill>
          <a:blip r:embed="rId5"/>
          <a:stretch>
            <a:fillRect/>
          </a:stretch>
        </p:blipFill>
        <p:spPr>
          <a:xfrm>
            <a:off x="6111240" y="2407920"/>
            <a:ext cx="396240" cy="396240"/>
          </a:xfrm>
          <a:prstGeom prst="rect">
            <a:avLst/>
          </a:prstGeom>
        </p:spPr>
      </p:pic>
      <p:sp>
        <p:nvSpPr>
          <p:cNvPr id="8" name="Text 0"/>
          <p:cNvSpPr/>
          <p:nvPr/>
        </p:nvSpPr>
        <p:spPr>
          <a:xfrm>
            <a:off x="6240780" y="41376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1933" dirty="0"/>
          </a:p>
        </p:txBody>
      </p:sp>
      <p:sp>
        <p:nvSpPr>
          <p:cNvPr id="9" name="Text 1"/>
          <p:cNvSpPr/>
          <p:nvPr/>
        </p:nvSpPr>
        <p:spPr>
          <a:xfrm>
            <a:off x="830580" y="413766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1933" dirty="0"/>
          </a:p>
        </p:txBody>
      </p:sp>
      <p:sp>
        <p:nvSpPr>
          <p:cNvPr id="10" name="Text 2"/>
          <p:cNvSpPr/>
          <p:nvPr/>
        </p:nvSpPr>
        <p:spPr>
          <a:xfrm>
            <a:off x="830580" y="24765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1933" dirty="0"/>
          </a:p>
        </p:txBody>
      </p:sp>
      <p:sp>
        <p:nvSpPr>
          <p:cNvPr id="11" name="Text 3"/>
          <p:cNvSpPr/>
          <p:nvPr/>
        </p:nvSpPr>
        <p:spPr>
          <a:xfrm>
            <a:off x="6240780" y="2476500"/>
            <a:ext cx="137160" cy="251460"/>
          </a:xfrm>
          <a:prstGeom prst="rect">
            <a:avLst/>
          </a:prstGeom>
          <a:noFill/>
          <a:ln/>
        </p:spPr>
        <p:txBody>
          <a:bodyPr wrap="none" lIns="0" tIns="0" rIns="0" bIns="0" rtlCol="0" anchor="t"/>
          <a:lstStyle/>
          <a:p>
            <a:pPr algn="ctr">
              <a:lnSpc>
                <a:spcPts val="1933"/>
              </a:lnSpc>
            </a:pPr>
            <a:r>
              <a:rPr lang="en-US" sz="1933"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1933" dirty="0"/>
          </a:p>
        </p:txBody>
      </p:sp>
      <p:sp>
        <p:nvSpPr>
          <p:cNvPr id="12" name="Text 4"/>
          <p:cNvSpPr/>
          <p:nvPr/>
        </p:nvSpPr>
        <p:spPr>
          <a:xfrm>
            <a:off x="6751320" y="2430780"/>
            <a:ext cx="474726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Decision Trees</a:t>
            </a:r>
            <a:endParaRPr lang="en-US" sz="1933" dirty="0"/>
          </a:p>
        </p:txBody>
      </p:sp>
      <p:sp>
        <p:nvSpPr>
          <p:cNvPr id="13" name="Text 5"/>
          <p:cNvSpPr/>
          <p:nvPr/>
        </p:nvSpPr>
        <p:spPr>
          <a:xfrm>
            <a:off x="1341120" y="2430780"/>
            <a:ext cx="474726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Linear Regression</a:t>
            </a:r>
            <a:endParaRPr lang="en-US" sz="1933" dirty="0"/>
          </a:p>
        </p:txBody>
      </p:sp>
      <p:sp>
        <p:nvSpPr>
          <p:cNvPr id="14" name="Text 6"/>
          <p:cNvSpPr/>
          <p:nvPr/>
        </p:nvSpPr>
        <p:spPr>
          <a:xfrm>
            <a:off x="6751320" y="2857500"/>
            <a:ext cx="474726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These models use a tree-like structure to make decisions, allowing for both regression and classification tasks. They split data into branches based on feature values.</a:t>
            </a:r>
            <a:endParaRPr lang="en-US" sz="1542" dirty="0"/>
          </a:p>
        </p:txBody>
      </p:sp>
      <p:sp>
        <p:nvSpPr>
          <p:cNvPr id="15" name="Text 7"/>
          <p:cNvSpPr/>
          <p:nvPr/>
        </p:nvSpPr>
        <p:spPr>
          <a:xfrm>
            <a:off x="1341120" y="4084320"/>
            <a:ext cx="474726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Support Vector Machines</a:t>
            </a:r>
            <a:endParaRPr lang="en-US" sz="1933" dirty="0"/>
          </a:p>
        </p:txBody>
      </p:sp>
      <p:sp>
        <p:nvSpPr>
          <p:cNvPr id="16" name="Text 8"/>
          <p:cNvSpPr/>
          <p:nvPr/>
        </p:nvSpPr>
        <p:spPr>
          <a:xfrm>
            <a:off x="6751320" y="4084320"/>
            <a:ext cx="4747260" cy="312420"/>
          </a:xfrm>
          <a:prstGeom prst="rect">
            <a:avLst/>
          </a:prstGeom>
          <a:noFill/>
          <a:ln/>
        </p:spPr>
        <p:txBody>
          <a:bodyPr wrap="none" lIns="0" tIns="0" rIns="0" bIns="0" rtlCol="0" anchor="t"/>
          <a:lstStyle/>
          <a:p>
            <a:pPr>
              <a:lnSpc>
                <a:spcPts val="2417"/>
              </a:lnSpc>
            </a:pPr>
            <a:r>
              <a:rPr lang="en-US" sz="1933" dirty="0">
                <a:solidFill>
                  <a:srgbClr val="292929"/>
                </a:solidFill>
                <a:latin typeface="思源宋体-思源宋体-ExtraLight" pitchFamily="34" charset="0"/>
                <a:ea typeface="思源宋体-思源宋体-ExtraLight" pitchFamily="34" charset="-122"/>
                <a:cs typeface="思源宋体-思源宋体-ExtraLight" pitchFamily="34" charset="-120"/>
              </a:rPr>
              <a:t>Neural Networks</a:t>
            </a:r>
            <a:endParaRPr lang="en-US" sz="1933" dirty="0"/>
          </a:p>
        </p:txBody>
      </p:sp>
      <p:sp>
        <p:nvSpPr>
          <p:cNvPr id="17" name="Text 9"/>
          <p:cNvSpPr/>
          <p:nvPr/>
        </p:nvSpPr>
        <p:spPr>
          <a:xfrm>
            <a:off x="6751320" y="4511040"/>
            <a:ext cx="474726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Inspired by the human brain, these algorithms consist of interconnected layers of nodes (neurons) and are effective for complex data patterns.</a:t>
            </a:r>
            <a:endParaRPr lang="en-US" sz="1542" dirty="0"/>
          </a:p>
        </p:txBody>
      </p:sp>
      <p:sp>
        <p:nvSpPr>
          <p:cNvPr id="18" name="Text 10"/>
          <p:cNvSpPr/>
          <p:nvPr/>
        </p:nvSpPr>
        <p:spPr>
          <a:xfrm>
            <a:off x="1341120" y="2857500"/>
            <a:ext cx="474726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A fundamental algorithm for predicting continuous outcomes. It assumes a linear relationship between input variables and a single output, making it easy to interpret.</a:t>
            </a:r>
            <a:endParaRPr lang="en-US" sz="1542" dirty="0"/>
          </a:p>
        </p:txBody>
      </p:sp>
      <p:sp>
        <p:nvSpPr>
          <p:cNvPr id="19" name="Text 11"/>
          <p:cNvSpPr/>
          <p:nvPr/>
        </p:nvSpPr>
        <p:spPr>
          <a:xfrm>
            <a:off x="1341120" y="4511040"/>
            <a:ext cx="4747260" cy="990600"/>
          </a:xfrm>
          <a:prstGeom prst="rect">
            <a:avLst/>
          </a:prstGeom>
          <a:noFill/>
          <a:ln/>
        </p:spPr>
        <p:txBody>
          <a:bodyPr wrap="square" lIns="0" tIns="0" rIns="0" bIns="0" rtlCol="0" anchor="t"/>
          <a:lstStyle/>
          <a:p>
            <a:pPr>
              <a:lnSpc>
                <a:spcPts val="1933"/>
              </a:lnSpc>
            </a:pPr>
            <a:r>
              <a:rPr lang="en-US" sz="1542" dirty="0">
                <a:solidFill>
                  <a:srgbClr val="585858"/>
                </a:solidFill>
                <a:latin typeface="思源宋体-思源宋体-Regular" pitchFamily="34" charset="0"/>
                <a:ea typeface="思源宋体-思源宋体-Regular" pitchFamily="34" charset="-122"/>
                <a:cs typeface="思源宋体-思源宋体-Regular" pitchFamily="34" charset="-120"/>
              </a:rPr>
              <a:t>SVMs are powerful for classification tasks. They find the hyperplane that best separates data points of different classes in high-dimensional space.</a:t>
            </a:r>
            <a:endParaRPr lang="en-US" sz="1542" dirty="0"/>
          </a:p>
        </p:txBody>
      </p:sp>
      <p:sp>
        <p:nvSpPr>
          <p:cNvPr id="20" name="Text 12"/>
          <p:cNvSpPr/>
          <p:nvPr/>
        </p:nvSpPr>
        <p:spPr>
          <a:xfrm>
            <a:off x="693420" y="1363980"/>
            <a:ext cx="10820400" cy="617220"/>
          </a:xfrm>
          <a:prstGeom prst="rect">
            <a:avLst/>
          </a:prstGeom>
          <a:noFill/>
          <a:ln/>
        </p:spPr>
        <p:txBody>
          <a:bodyPr wrap="none" lIns="0" tIns="0" rIns="0" bIns="0" rtlCol="0" anchor="t"/>
          <a:lstStyle/>
          <a:p>
            <a:pPr>
              <a:lnSpc>
                <a:spcPts val="4833"/>
              </a:lnSpc>
            </a:pPr>
            <a:r>
              <a:rPr lang="en-US" sz="3867" dirty="0">
                <a:solidFill>
                  <a:srgbClr val="292929"/>
                </a:solidFill>
                <a:latin typeface="思源宋体-思源宋体-ExtraLight" pitchFamily="34" charset="0"/>
                <a:ea typeface="思源宋体-思源宋体-ExtraLight" pitchFamily="34" charset="-122"/>
                <a:cs typeface="思源宋体-思源宋体-ExtraLight" pitchFamily="34" charset="-120"/>
              </a:rPr>
              <a:t>Popular Algorithms Overview</a:t>
            </a:r>
            <a:endParaRPr lang="en-US" sz="3867"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BBB8ED9-CB39-4098-8370-415791A23247}">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18F6418-759F-4BB4-9509-59C014A9181A}">
  <we:reference id="wa200003233" version="2.0.0.3" store="en-US" storeType="OMEX"/>
  <we:alternateReferences>
    <we:reference id="WA200003233" version="2.0.0.3" store="WA200003233" storeType="OMEX"/>
  </we:alternateReferences>
  <we:properties>
    <we:property name="pptInsertionSessionID" value="&quot;2649D866-51AA-47EB-8688-154EDD1AD6E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367</TotalTime>
  <Words>7683</Words>
  <Application>Microsoft Office PowerPoint</Application>
  <PresentationFormat>Widescreen</PresentationFormat>
  <Paragraphs>1029</Paragraphs>
  <Slides>122</Slides>
  <Notes>89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122</vt:i4>
      </vt:variant>
    </vt:vector>
  </HeadingPairs>
  <TitlesOfParts>
    <vt:vector size="135" baseType="lpstr">
      <vt:lpstr>Aptos</vt:lpstr>
      <vt:lpstr>Aptos Display</vt:lpstr>
      <vt:lpstr>Arial</vt:lpstr>
      <vt:lpstr>Arial Black</vt:lpstr>
      <vt:lpstr>Arial-Regular</vt:lpstr>
      <vt:lpstr>Calibri</vt:lpstr>
      <vt:lpstr>Inter</vt:lpstr>
      <vt:lpstr>Segoe UI</vt:lpstr>
      <vt:lpstr>Segoe UI Semibold</vt:lpstr>
      <vt:lpstr>思源宋体-思源宋体-ExtraLight</vt:lpstr>
      <vt:lpstr>思源宋体-思源宋体-Regular</vt:lpstr>
      <vt:lpstr>思源黑体-思源黑体-SemiBold</vt:lpstr>
      <vt:lpstr>Office Theme</vt:lpstr>
      <vt:lpstr>Basics of Data Analysis, Visualization &amp; Machine Learning</vt:lpstr>
      <vt:lpstr>Usama Wahab Khan</vt:lpstr>
      <vt:lpstr>Today’s Opportunity – Your Opportunity</vt:lpstr>
      <vt:lpstr>PowerPoint Presentation</vt:lpstr>
      <vt:lpstr>Introduction to Data Analysis &amp; Interpretation with Python</vt:lpstr>
      <vt:lpstr>Overview of data analysis</vt:lpstr>
      <vt:lpstr>TYPES OF DATA ANALYSIS</vt:lpstr>
      <vt:lpstr>Importance of data analysis  in modern software development</vt:lpstr>
      <vt:lpstr>Importance of data analysis  in modern software development</vt:lpstr>
      <vt:lpstr>Data Types</vt:lpstr>
      <vt:lpstr>Structured Data</vt:lpstr>
      <vt:lpstr>Semi-structured Data</vt:lpstr>
      <vt:lpstr>Unstructured Data</vt:lpstr>
      <vt:lpstr>Activity</vt:lpstr>
      <vt:lpstr>Data Preprocessing </vt:lpstr>
      <vt:lpstr>Data Preprocessing </vt:lpstr>
      <vt:lpstr>Goals of data preprocessing</vt:lpstr>
      <vt:lpstr>Steps in Data Preprocessing:</vt:lpstr>
      <vt:lpstr>Python Demonstration and Handson</vt:lpstr>
      <vt:lpstr>What is EDA in Data Analysis</vt:lpstr>
      <vt:lpstr>Definition of EDA</vt:lpstr>
      <vt:lpstr>Importance of EDA</vt:lpstr>
      <vt:lpstr>Exploratory Data Analysis (EDA) </vt:lpstr>
      <vt:lpstr>Step 1: Reading Dataset </vt:lpstr>
      <vt:lpstr>Analyzing the Data</vt:lpstr>
      <vt:lpstr>Step 2: Data Reduction </vt:lpstr>
      <vt:lpstr>Step 3: Feature Engineering</vt:lpstr>
      <vt:lpstr>Step 4: Creating Features </vt:lpstr>
      <vt:lpstr>Step 4: Creating Features </vt:lpstr>
      <vt:lpstr> Data Cleaning/Wrangling</vt:lpstr>
      <vt:lpstr> Data Cleaning/Wrangling</vt:lpstr>
      <vt:lpstr> Data Cleaning/Wrangling</vt:lpstr>
      <vt:lpstr>EDA Exploratory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 SCIENCE?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Salman Shakeel</dc:creator>
  <cp:lastModifiedBy>Trainer</cp:lastModifiedBy>
  <cp:revision>20</cp:revision>
  <dcterms:created xsi:type="dcterms:W3CDTF">2025-04-14T23:58:45Z</dcterms:created>
  <dcterms:modified xsi:type="dcterms:W3CDTF">2025-04-16T20:42:37Z</dcterms:modified>
</cp:coreProperties>
</file>